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7" d="100"/>
          <a:sy n="97" d="100"/>
        </p:scale>
        <p:origin x="-2862" y="19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59AB24-8AD5-4A4C-BE06-F847A2C0AFCA}" type="datetimeFigureOut">
              <a:rPr lang="en-GB" smtClean="0"/>
              <a:t>17/05/2017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049424-071F-46B8-B200-533466130580}" type="slidenum">
              <a:rPr lang="en-GB" smtClean="0"/>
              <a:t>‹#›</a:t>
            </a:fld>
            <a:endParaRPr lang="en-GB"/>
          </a:p>
        </p:txBody>
      </p:sp>
    </p:spTree>
    <p:extLst>
      <p:ext uri="{BB962C8B-B14F-4D97-AF65-F5344CB8AC3E}">
        <p14:creationId xmlns:p14="http://schemas.microsoft.com/office/powerpoint/2010/main" val="1524243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7C581E-5B62-439E-B560-EF4F639A8216}" type="datetimeFigureOut">
              <a:rPr lang="en-GB" smtClean="0"/>
              <a:t>17/05/2017</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EFD3BB-1E08-467E-826F-D87C77F15D48}" type="slidenum">
              <a:rPr lang="en-GB" smtClean="0"/>
              <a:t>‹#›</a:t>
            </a:fld>
            <a:endParaRPr lang="en-GB"/>
          </a:p>
        </p:txBody>
      </p:sp>
    </p:spTree>
    <p:extLst>
      <p:ext uri="{BB962C8B-B14F-4D97-AF65-F5344CB8AC3E}">
        <p14:creationId xmlns:p14="http://schemas.microsoft.com/office/powerpoint/2010/main" val="774619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EFD3BB-1E08-467E-826F-D87C77F15D48}" type="slidenum">
              <a:rPr lang="en-GB" smtClean="0"/>
              <a:t>1</a:t>
            </a:fld>
            <a:endParaRPr lang="en-GB"/>
          </a:p>
        </p:txBody>
      </p:sp>
    </p:spTree>
    <p:extLst>
      <p:ext uri="{BB962C8B-B14F-4D97-AF65-F5344CB8AC3E}">
        <p14:creationId xmlns:p14="http://schemas.microsoft.com/office/powerpoint/2010/main" val="323252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D30949C-E5DF-499B-B0DF-5AB573767F0D}" type="datetimeFigureOut">
              <a:rPr lang="en-GB" smtClean="0"/>
              <a:t>17/05/2017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1805749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30949C-E5DF-499B-B0DF-5AB573767F0D}" type="datetimeFigureOut">
              <a:rPr lang="en-GB" smtClean="0"/>
              <a:t>17/05/2017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2610560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30949C-E5DF-499B-B0DF-5AB573767F0D}" type="datetimeFigureOut">
              <a:rPr lang="en-GB" smtClean="0"/>
              <a:t>17/05/2017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3438132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30949C-E5DF-499B-B0DF-5AB573767F0D}" type="datetimeFigureOut">
              <a:rPr lang="en-GB" smtClean="0"/>
              <a:t>17/05/2017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1579023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30949C-E5DF-499B-B0DF-5AB573767F0D}" type="datetimeFigureOut">
              <a:rPr lang="en-GB" smtClean="0"/>
              <a:t>17/05/2017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3507737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D30949C-E5DF-499B-B0DF-5AB573767F0D}" type="datetimeFigureOut">
              <a:rPr lang="en-GB" smtClean="0"/>
              <a:t>17/05/2017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3655181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D30949C-E5DF-499B-B0DF-5AB573767F0D}" type="datetimeFigureOut">
              <a:rPr lang="en-GB" smtClean="0"/>
              <a:t>17/05/2017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3656569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D30949C-E5DF-499B-B0DF-5AB573767F0D}" type="datetimeFigureOut">
              <a:rPr lang="en-GB" smtClean="0"/>
              <a:t>17/05/2017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3761552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0949C-E5DF-499B-B0DF-5AB573767F0D}" type="datetimeFigureOut">
              <a:rPr lang="en-GB" smtClean="0"/>
              <a:t>17/05/2017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3156063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0949C-E5DF-499B-B0DF-5AB573767F0D}" type="datetimeFigureOut">
              <a:rPr lang="en-GB" smtClean="0"/>
              <a:t>17/05/2017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976981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0949C-E5DF-499B-B0DF-5AB573767F0D}" type="datetimeFigureOut">
              <a:rPr lang="en-GB" smtClean="0"/>
              <a:t>17/05/2017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89E33F-3366-4CEA-9775-ECEF5816B93E}" type="slidenum">
              <a:rPr lang="en-GB" smtClean="0"/>
              <a:t>‹#›</a:t>
            </a:fld>
            <a:endParaRPr lang="en-GB"/>
          </a:p>
        </p:txBody>
      </p:sp>
    </p:spTree>
    <p:extLst>
      <p:ext uri="{BB962C8B-B14F-4D97-AF65-F5344CB8AC3E}">
        <p14:creationId xmlns:p14="http://schemas.microsoft.com/office/powerpoint/2010/main" val="282960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D30949C-E5DF-499B-B0DF-5AB573767F0D}" type="datetimeFigureOut">
              <a:rPr lang="en-GB" smtClean="0"/>
              <a:t>17/05/2017</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689E33F-3366-4CEA-9775-ECEF5816B93E}" type="slidenum">
              <a:rPr lang="en-GB" smtClean="0"/>
              <a:t>‹#›</a:t>
            </a:fld>
            <a:endParaRPr lang="en-GB"/>
          </a:p>
        </p:txBody>
      </p:sp>
    </p:spTree>
    <p:extLst>
      <p:ext uri="{BB962C8B-B14F-4D97-AF65-F5344CB8AC3E}">
        <p14:creationId xmlns:p14="http://schemas.microsoft.com/office/powerpoint/2010/main" val="2877570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reach-it.echa.europa.eu/reach/" TargetMode="External"/><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jpeg"/><Relationship Id="rId11" Type="http://schemas.openxmlformats.org/officeDocument/2006/relationships/image" Target="../media/image6.png"/><Relationship Id="rId5" Type="http://schemas.openxmlformats.org/officeDocument/2006/relationships/hyperlink" Target="https://www.gov.uk/government/uploads/system/uploads/attachment_data/file/612042/UKCSF-guidance-REACH-2018-registration.zip" TargetMode="External"/><Relationship Id="rId10" Type="http://schemas.openxmlformats.org/officeDocument/2006/relationships/image" Target="../media/image5.jpeg"/><Relationship Id="rId4" Type="http://schemas.openxmlformats.org/officeDocument/2006/relationships/hyperlink" Target="https://www.adsgroup.org.uk/membership/groups-committees/hazmat-working-group/" TargetMode="External"/><Relationship Id="rId9"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8084" y="28235"/>
            <a:ext cx="2941831" cy="369332"/>
          </a:xfrm>
          <a:prstGeom prst="rect">
            <a:avLst/>
          </a:prstGeom>
          <a:noFill/>
        </p:spPr>
        <p:txBody>
          <a:bodyPr wrap="none" rtlCol="0">
            <a:spAutoFit/>
          </a:bodyPr>
          <a:lstStyle/>
          <a:p>
            <a:r>
              <a:rPr lang="en-GB" dirty="0" smtClean="0"/>
              <a:t>REACH 2018 Registration</a:t>
            </a:r>
            <a:endParaRPr lang="en-GB" dirty="0"/>
          </a:p>
        </p:txBody>
      </p:sp>
      <p:sp>
        <p:nvSpPr>
          <p:cNvPr id="5" name="Rounded Rectangle 4"/>
          <p:cNvSpPr/>
          <p:nvPr/>
        </p:nvSpPr>
        <p:spPr>
          <a:xfrm>
            <a:off x="116632" y="755576"/>
            <a:ext cx="6624736" cy="8208912"/>
          </a:xfrm>
          <a:prstGeom prst="roundRect">
            <a:avLst>
              <a:gd name="adj" fmla="val 5079"/>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52736" y="948597"/>
            <a:ext cx="5672773" cy="646331"/>
          </a:xfrm>
          <a:prstGeom prst="rect">
            <a:avLst/>
          </a:prstGeom>
          <a:noFill/>
        </p:spPr>
        <p:txBody>
          <a:bodyPr wrap="square" rtlCol="0">
            <a:spAutoFit/>
          </a:bodyPr>
          <a:lstStyle/>
          <a:p>
            <a:r>
              <a:rPr lang="en-GB" sz="1200" b="1" dirty="0" smtClean="0">
                <a:solidFill>
                  <a:srgbClr val="FF0000"/>
                </a:solidFill>
              </a:rPr>
              <a:t>REGISTRATION</a:t>
            </a:r>
            <a:r>
              <a:rPr lang="en-GB" sz="1200" dirty="0" smtClean="0"/>
              <a:t> under REACH provides </a:t>
            </a:r>
            <a:r>
              <a:rPr lang="en-GB" sz="1200" dirty="0" smtClean="0">
                <a:solidFill>
                  <a:srgbClr val="FF0000"/>
                </a:solidFill>
              </a:rPr>
              <a:t>data</a:t>
            </a:r>
            <a:r>
              <a:rPr lang="en-GB" sz="1200" dirty="0" smtClean="0"/>
              <a:t> on a chemical substance relating to properties, hazards  and uses. Without this data, the substance is not allowed to be used. </a:t>
            </a:r>
            <a:r>
              <a:rPr lang="en-GB" sz="1200" dirty="0" smtClean="0">
                <a:solidFill>
                  <a:schemeClr val="accent6">
                    <a:lumMod val="75000"/>
                  </a:schemeClr>
                </a:solidFill>
              </a:rPr>
              <a:t>The 2018 Registration deadline is a risk to material supply.</a:t>
            </a:r>
            <a:endParaRPr lang="en-GB" sz="1200" dirty="0">
              <a:solidFill>
                <a:schemeClr val="accent6">
                  <a:lumMod val="75000"/>
                </a:schemeClr>
              </a:solidFill>
            </a:endParaRPr>
          </a:p>
        </p:txBody>
      </p:sp>
      <p:sp>
        <p:nvSpPr>
          <p:cNvPr id="8" name="TextBox 7"/>
          <p:cNvSpPr txBox="1"/>
          <p:nvPr/>
        </p:nvSpPr>
        <p:spPr>
          <a:xfrm>
            <a:off x="1412616" y="2501921"/>
            <a:ext cx="5206740" cy="1446550"/>
          </a:xfrm>
          <a:prstGeom prst="rect">
            <a:avLst/>
          </a:prstGeom>
          <a:noFill/>
        </p:spPr>
        <p:txBody>
          <a:bodyPr wrap="square" rtlCol="0">
            <a:spAutoFit/>
          </a:bodyPr>
          <a:lstStyle/>
          <a:p>
            <a:r>
              <a:rPr lang="en-GB" sz="1100" dirty="0" smtClean="0"/>
              <a:t>The </a:t>
            </a:r>
            <a:r>
              <a:rPr lang="en-GB" sz="1100" dirty="0" smtClean="0">
                <a:solidFill>
                  <a:schemeClr val="accent6">
                    <a:lumMod val="75000"/>
                  </a:schemeClr>
                </a:solidFill>
              </a:rPr>
              <a:t>2018 Registration Deadline </a:t>
            </a:r>
            <a:r>
              <a:rPr lang="en-GB" sz="1100" dirty="0" smtClean="0"/>
              <a:t>is for registration of substances manufactured or imported in the 1T – 100T per year volume range.</a:t>
            </a:r>
          </a:p>
          <a:p>
            <a:r>
              <a:rPr lang="en-GB" sz="1100" dirty="0" smtClean="0"/>
              <a:t>If you import substances or mixtures (possibly within articles) from outside the EU  in this quantity range, you </a:t>
            </a:r>
            <a:r>
              <a:rPr lang="en-GB" sz="1100" u="sng" dirty="0" smtClean="0"/>
              <a:t>will</a:t>
            </a:r>
            <a:r>
              <a:rPr lang="en-GB" sz="1100" dirty="0" smtClean="0"/>
              <a:t> have a registration obligation. If you don’t register, you will have to stop importing those materials. Also, unless you have </a:t>
            </a:r>
          </a:p>
          <a:p>
            <a:r>
              <a:rPr lang="en-GB" sz="1100" dirty="0" smtClean="0"/>
              <a:t>‘</a:t>
            </a:r>
            <a:r>
              <a:rPr lang="en-GB" sz="1100" dirty="0" smtClean="0">
                <a:solidFill>
                  <a:schemeClr val="accent6">
                    <a:lumMod val="75000"/>
                  </a:schemeClr>
                </a:solidFill>
              </a:rPr>
              <a:t>Late Pre-Registered</a:t>
            </a:r>
            <a:r>
              <a:rPr lang="en-GB" sz="1100" dirty="0" smtClean="0"/>
              <a:t>’ by </a:t>
            </a:r>
            <a:r>
              <a:rPr lang="en-GB" sz="1100" dirty="0" smtClean="0">
                <a:solidFill>
                  <a:srgbClr val="FF0000"/>
                </a:solidFill>
              </a:rPr>
              <a:t>31</a:t>
            </a:r>
            <a:r>
              <a:rPr lang="en-GB" sz="1100" baseline="30000" dirty="0" smtClean="0">
                <a:solidFill>
                  <a:srgbClr val="FF0000"/>
                </a:solidFill>
              </a:rPr>
              <a:t>st</a:t>
            </a:r>
            <a:r>
              <a:rPr lang="en-GB" sz="1100" dirty="0" smtClean="0">
                <a:solidFill>
                  <a:srgbClr val="FF0000"/>
                </a:solidFill>
              </a:rPr>
              <a:t> May 2017</a:t>
            </a:r>
            <a:r>
              <a:rPr lang="en-GB" sz="1100" dirty="0" smtClean="0"/>
              <a:t>, you will also have to stop importing materials until full registration is completed. </a:t>
            </a:r>
          </a:p>
          <a:p>
            <a:r>
              <a:rPr lang="en-GB" sz="1100" dirty="0" smtClean="0">
                <a:solidFill>
                  <a:schemeClr val="accent6">
                    <a:lumMod val="75000"/>
                  </a:schemeClr>
                </a:solidFill>
              </a:rPr>
              <a:t>Late Pre-Registration </a:t>
            </a:r>
            <a:r>
              <a:rPr lang="en-GB" sz="1100" dirty="0" smtClean="0"/>
              <a:t>is quick and easy on the ECHA </a:t>
            </a:r>
            <a:r>
              <a:rPr lang="en-GB" sz="1100" dirty="0" smtClean="0">
                <a:hlinkClick r:id="rId3"/>
              </a:rPr>
              <a:t>REACH IT </a:t>
            </a:r>
            <a:r>
              <a:rPr lang="en-GB" sz="1100" dirty="0" smtClean="0"/>
              <a:t>website.</a:t>
            </a:r>
          </a:p>
        </p:txBody>
      </p:sp>
      <p:sp>
        <p:nvSpPr>
          <p:cNvPr id="9" name="TextBox 8"/>
          <p:cNvSpPr txBox="1"/>
          <p:nvPr/>
        </p:nvSpPr>
        <p:spPr>
          <a:xfrm>
            <a:off x="1061527" y="4065777"/>
            <a:ext cx="4663200" cy="1015663"/>
          </a:xfrm>
          <a:prstGeom prst="rect">
            <a:avLst/>
          </a:prstGeom>
          <a:noFill/>
        </p:spPr>
        <p:txBody>
          <a:bodyPr wrap="square" rtlCol="0">
            <a:spAutoFit/>
          </a:bodyPr>
          <a:lstStyle/>
          <a:p>
            <a:pPr algn="ctr"/>
            <a:r>
              <a:rPr lang="en-GB" sz="1200" b="1" dirty="0" smtClean="0">
                <a:solidFill>
                  <a:srgbClr val="FF0000"/>
                </a:solidFill>
              </a:rPr>
              <a:t>What happens if a substance is not registered?</a:t>
            </a:r>
          </a:p>
          <a:p>
            <a:pPr algn="ctr"/>
            <a:r>
              <a:rPr lang="en-GB" sz="1200" dirty="0" smtClean="0"/>
              <a:t>The substance will not be available for you to use, either on its own, or in mixtures such as paints. There can be other knock-on effects on processes if the material is critical to use. Obsolescence issues can affect critical materials and processes.</a:t>
            </a:r>
          </a:p>
        </p:txBody>
      </p:sp>
      <p:sp>
        <p:nvSpPr>
          <p:cNvPr id="10" name="TextBox 9"/>
          <p:cNvSpPr txBox="1"/>
          <p:nvPr/>
        </p:nvSpPr>
        <p:spPr>
          <a:xfrm>
            <a:off x="2032558" y="5104743"/>
            <a:ext cx="2651688" cy="461665"/>
          </a:xfrm>
          <a:prstGeom prst="rect">
            <a:avLst/>
          </a:prstGeom>
          <a:solidFill>
            <a:srgbClr val="FFFF00"/>
          </a:solidFill>
        </p:spPr>
        <p:txBody>
          <a:bodyPr wrap="none" rtlCol="0">
            <a:spAutoFit/>
          </a:bodyPr>
          <a:lstStyle/>
          <a:p>
            <a:pPr algn="ctr"/>
            <a:r>
              <a:rPr lang="en-GB" sz="1200" b="1" dirty="0" smtClean="0"/>
              <a:t>What can you do to mitigate risk?</a:t>
            </a:r>
          </a:p>
          <a:p>
            <a:pPr algn="ctr"/>
            <a:r>
              <a:rPr lang="en-GB" sz="1200" dirty="0" smtClean="0"/>
              <a:t>Mitigation depends on your role.</a:t>
            </a:r>
          </a:p>
        </p:txBody>
      </p:sp>
      <p:sp>
        <p:nvSpPr>
          <p:cNvPr id="14" name="TextBox 13"/>
          <p:cNvSpPr txBox="1"/>
          <p:nvPr/>
        </p:nvSpPr>
        <p:spPr>
          <a:xfrm>
            <a:off x="332656" y="8345069"/>
            <a:ext cx="4254691" cy="553998"/>
          </a:xfrm>
          <a:prstGeom prst="rect">
            <a:avLst/>
          </a:prstGeom>
          <a:noFill/>
        </p:spPr>
        <p:txBody>
          <a:bodyPr wrap="none" rtlCol="0">
            <a:spAutoFit/>
          </a:bodyPr>
          <a:lstStyle/>
          <a:p>
            <a:r>
              <a:rPr lang="en-GB" sz="1000" dirty="0" smtClean="0"/>
              <a:t>For further information on REACH 2018 Registration see the links below.</a:t>
            </a:r>
          </a:p>
          <a:p>
            <a:r>
              <a:rPr lang="en-GB" sz="1000" dirty="0" smtClean="0">
                <a:hlinkClick r:id="rId4"/>
              </a:rPr>
              <a:t>ADS Hazmat WG</a:t>
            </a:r>
            <a:endParaRPr lang="en-GB" sz="1000" dirty="0" smtClean="0"/>
          </a:p>
          <a:p>
            <a:r>
              <a:rPr lang="en-GB" sz="1000" dirty="0" smtClean="0">
                <a:hlinkClick r:id="rId5"/>
              </a:rPr>
              <a:t>UK Chemical Stakeholder Forum</a:t>
            </a:r>
            <a:endParaRPr lang="en-GB" sz="1000" dirty="0" smtClean="0"/>
          </a:p>
        </p:txBody>
      </p:sp>
      <p:pic>
        <p:nvPicPr>
          <p:cNvPr id="1026" name="Picture 2" descr="C:\Users\rogd0168\AppData\Local\Microsoft\Windows\Temporary Internet Files\Content.IE5\EU9F55MM\ga_output_image[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2656" y="987884"/>
            <a:ext cx="567756" cy="56775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rogd0168\AppData\Local\Microsoft\Windows\Temporary Internet Files\Content.IE5\T01S5ODB\1306477817-19[1].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75002" y="1715310"/>
            <a:ext cx="708274" cy="59022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rogd0168\AppData\Local\Microsoft\Windows\Temporary Internet Files\Content.IE5\JSDJM12R\Dialog-stop-hand.svg[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61952" y="4127465"/>
            <a:ext cx="892288" cy="892288"/>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rogd0168\AppData\Local\Microsoft\Windows\Temporary Internet Files\Content.IE5\ADEX8U0Q\assessment_000[1].jpe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56702" y="4221635"/>
            <a:ext cx="856099" cy="859805"/>
          </a:xfrm>
          <a:prstGeom prst="rect">
            <a:avLst/>
          </a:prstGeom>
          <a:noFill/>
          <a:extLst>
            <a:ext uri="{909E8E84-426E-40DD-AFC4-6F175D3DCCD1}">
              <a14:hiddenFill xmlns:a14="http://schemas.microsoft.com/office/drawing/2010/main">
                <a:solidFill>
                  <a:srgbClr val="FFFFFF"/>
                </a:solidFill>
              </a14:hiddenFill>
            </a:ext>
          </a:extLst>
        </p:spPr>
      </p:pic>
      <p:sp>
        <p:nvSpPr>
          <p:cNvPr id="15" name="Rounded Rectangle 14"/>
          <p:cNvSpPr/>
          <p:nvPr/>
        </p:nvSpPr>
        <p:spPr>
          <a:xfrm>
            <a:off x="231886" y="5630677"/>
            <a:ext cx="3055324" cy="2387675"/>
          </a:xfrm>
          <a:prstGeom prst="roundRect">
            <a:avLst>
              <a:gd name="adj" fmla="val 9081"/>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u="sng" dirty="0">
                <a:solidFill>
                  <a:schemeClr val="tx1"/>
                </a:solidFill>
              </a:rPr>
              <a:t>Manufacturer / Importer.</a:t>
            </a:r>
          </a:p>
          <a:p>
            <a:pPr algn="ctr"/>
            <a:r>
              <a:rPr lang="en-GB" sz="1200" b="1" dirty="0">
                <a:solidFill>
                  <a:schemeClr val="tx1"/>
                </a:solidFill>
              </a:rPr>
              <a:t>If you make products, you are unlikely to be a manufacturer, but could be an importer.</a:t>
            </a:r>
          </a:p>
          <a:p>
            <a:pPr marL="228600" indent="-228600">
              <a:buFont typeface="+mj-lt"/>
              <a:buAutoNum type="arabicPeriod"/>
            </a:pPr>
            <a:r>
              <a:rPr lang="en-GB" sz="1200" dirty="0">
                <a:solidFill>
                  <a:schemeClr val="tx1"/>
                </a:solidFill>
              </a:rPr>
              <a:t>Pre-register the substances you </a:t>
            </a:r>
            <a:r>
              <a:rPr lang="en-GB" sz="1200" dirty="0" smtClean="0">
                <a:solidFill>
                  <a:schemeClr val="tx1"/>
                </a:solidFill>
              </a:rPr>
              <a:t>make or import </a:t>
            </a:r>
            <a:r>
              <a:rPr lang="en-GB" sz="1200" dirty="0">
                <a:solidFill>
                  <a:schemeClr val="tx1"/>
                </a:solidFill>
              </a:rPr>
              <a:t>in the 1T – 100T volume</a:t>
            </a:r>
          </a:p>
          <a:p>
            <a:pPr marL="228600" indent="-228600">
              <a:buFont typeface="+mj-lt"/>
              <a:buAutoNum type="arabicPeriod"/>
            </a:pPr>
            <a:r>
              <a:rPr lang="en-GB" sz="1200" dirty="0">
                <a:solidFill>
                  <a:schemeClr val="tx1"/>
                </a:solidFill>
              </a:rPr>
              <a:t>Assess the importance of the substance to the supply chain.</a:t>
            </a:r>
          </a:p>
          <a:p>
            <a:pPr marL="228600" indent="-228600">
              <a:buFont typeface="+mj-lt"/>
              <a:buAutoNum type="arabicPeriod"/>
            </a:pPr>
            <a:r>
              <a:rPr lang="en-GB" sz="1200" dirty="0">
                <a:solidFill>
                  <a:schemeClr val="tx1"/>
                </a:solidFill>
              </a:rPr>
              <a:t>Decide whether or not you are going to register the substance</a:t>
            </a:r>
          </a:p>
          <a:p>
            <a:pPr marL="228600" indent="-228600">
              <a:buFont typeface="+mj-lt"/>
              <a:buAutoNum type="arabicPeriod"/>
            </a:pPr>
            <a:r>
              <a:rPr lang="en-GB" sz="1200" dirty="0" smtClean="0">
                <a:solidFill>
                  <a:schemeClr val="tx1"/>
                </a:solidFill>
              </a:rPr>
              <a:t>If not, inform </a:t>
            </a:r>
            <a:r>
              <a:rPr lang="en-GB" sz="1200" dirty="0">
                <a:solidFill>
                  <a:schemeClr val="tx1"/>
                </a:solidFill>
              </a:rPr>
              <a:t>your supply chain so that they can prepare an </a:t>
            </a:r>
            <a:r>
              <a:rPr lang="en-GB" sz="1200" dirty="0" smtClean="0">
                <a:solidFill>
                  <a:schemeClr val="tx1"/>
                </a:solidFill>
              </a:rPr>
              <a:t>alternative</a:t>
            </a:r>
            <a:endParaRPr lang="en-GB" sz="1200" dirty="0">
              <a:solidFill>
                <a:schemeClr val="tx1"/>
              </a:solidFill>
            </a:endParaRPr>
          </a:p>
        </p:txBody>
      </p:sp>
      <p:sp>
        <p:nvSpPr>
          <p:cNvPr id="16" name="Rounded Rectangle 15"/>
          <p:cNvSpPr/>
          <p:nvPr/>
        </p:nvSpPr>
        <p:spPr>
          <a:xfrm>
            <a:off x="3349444" y="6724890"/>
            <a:ext cx="3279030" cy="1293461"/>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Downstream User – Producer of Articles</a:t>
            </a:r>
          </a:p>
          <a:p>
            <a:pPr marL="228600" indent="-228600">
              <a:buAutoNum type="arabicPeriod"/>
            </a:pPr>
            <a:r>
              <a:rPr lang="en-GB" sz="1200" dirty="0">
                <a:solidFill>
                  <a:schemeClr val="tx1"/>
                </a:solidFill>
              </a:rPr>
              <a:t>Ask your suppliers about REACH 2018</a:t>
            </a:r>
          </a:p>
          <a:p>
            <a:pPr marL="228600" indent="-228600">
              <a:buAutoNum type="arabicPeriod"/>
            </a:pPr>
            <a:r>
              <a:rPr lang="en-GB" sz="1200" dirty="0">
                <a:solidFill>
                  <a:schemeClr val="tx1"/>
                </a:solidFill>
              </a:rPr>
              <a:t>Assess the consequences of </a:t>
            </a:r>
            <a:r>
              <a:rPr lang="en-GB" sz="1200" dirty="0" smtClean="0">
                <a:solidFill>
                  <a:schemeClr val="tx1"/>
                </a:solidFill>
              </a:rPr>
              <a:t>non-registration of substances in 2018</a:t>
            </a:r>
            <a:endParaRPr lang="en-GB" sz="1200" dirty="0">
              <a:solidFill>
                <a:schemeClr val="tx1"/>
              </a:solidFill>
            </a:endParaRPr>
          </a:p>
          <a:p>
            <a:pPr marL="228600" indent="-228600">
              <a:buAutoNum type="arabicPeriod"/>
            </a:pPr>
            <a:r>
              <a:rPr lang="en-GB" sz="1200" dirty="0">
                <a:solidFill>
                  <a:schemeClr val="tx1"/>
                </a:solidFill>
              </a:rPr>
              <a:t>Work with the supply chain to identify </a:t>
            </a:r>
            <a:r>
              <a:rPr lang="en-GB" sz="1200" dirty="0" smtClean="0">
                <a:solidFill>
                  <a:schemeClr val="tx1"/>
                </a:solidFill>
              </a:rPr>
              <a:t>alternatives if necessary.</a:t>
            </a:r>
            <a:endParaRPr lang="en-GB" sz="1200" dirty="0">
              <a:solidFill>
                <a:schemeClr val="tx1"/>
              </a:solidFill>
            </a:endParaRPr>
          </a:p>
        </p:txBody>
      </p:sp>
      <p:sp>
        <p:nvSpPr>
          <p:cNvPr id="17" name="Rounded Rectangle 16"/>
          <p:cNvSpPr/>
          <p:nvPr/>
        </p:nvSpPr>
        <p:spPr>
          <a:xfrm>
            <a:off x="3349444" y="5635702"/>
            <a:ext cx="3270072" cy="1019741"/>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Downstream User </a:t>
            </a:r>
            <a:r>
              <a:rPr lang="en-GB" sz="1200" b="1" u="sng" dirty="0" smtClean="0">
                <a:solidFill>
                  <a:schemeClr val="tx1"/>
                </a:solidFill>
              </a:rPr>
              <a:t>- </a:t>
            </a:r>
            <a:r>
              <a:rPr lang="en-GB" sz="1200" b="1" u="sng" dirty="0">
                <a:solidFill>
                  <a:schemeClr val="tx1"/>
                </a:solidFill>
              </a:rPr>
              <a:t>Formulator</a:t>
            </a:r>
          </a:p>
          <a:p>
            <a:pPr marL="228600" indent="-228600">
              <a:buAutoNum type="arabicPeriod"/>
            </a:pPr>
            <a:r>
              <a:rPr lang="en-GB" sz="1200" dirty="0">
                <a:solidFill>
                  <a:schemeClr val="tx1"/>
                </a:solidFill>
              </a:rPr>
              <a:t>Check if your suppliers are going to register the substances you use.</a:t>
            </a:r>
          </a:p>
          <a:p>
            <a:pPr marL="228600" indent="-228600">
              <a:buAutoNum type="arabicPeriod"/>
            </a:pPr>
            <a:r>
              <a:rPr lang="en-GB" sz="1200" dirty="0">
                <a:solidFill>
                  <a:schemeClr val="tx1"/>
                </a:solidFill>
              </a:rPr>
              <a:t>Inform your customers if non-registration is going to affect your product</a:t>
            </a:r>
            <a:r>
              <a:rPr lang="en-GB" sz="1200" dirty="0" smtClean="0">
                <a:solidFill>
                  <a:schemeClr val="tx1"/>
                </a:solidFill>
              </a:rPr>
              <a:t>.</a:t>
            </a:r>
            <a:endParaRPr lang="en-GB" sz="1200" dirty="0">
              <a:solidFill>
                <a:schemeClr val="tx1"/>
              </a:solidFill>
            </a:endParaRPr>
          </a:p>
        </p:txBody>
      </p:sp>
      <p:sp>
        <p:nvSpPr>
          <p:cNvPr id="7" name="TextBox 6"/>
          <p:cNvSpPr txBox="1"/>
          <p:nvPr/>
        </p:nvSpPr>
        <p:spPr>
          <a:xfrm>
            <a:off x="221978" y="1594928"/>
            <a:ext cx="5871318" cy="830997"/>
          </a:xfrm>
          <a:prstGeom prst="rect">
            <a:avLst/>
          </a:prstGeom>
          <a:noFill/>
        </p:spPr>
        <p:txBody>
          <a:bodyPr wrap="square" rtlCol="0">
            <a:spAutoFit/>
          </a:bodyPr>
          <a:lstStyle/>
          <a:p>
            <a:r>
              <a:rPr lang="en-GB" sz="1200" dirty="0" smtClean="0"/>
              <a:t>If you make a product, you use </a:t>
            </a:r>
            <a:r>
              <a:rPr lang="en-GB" sz="1200" dirty="0" smtClean="0">
                <a:solidFill>
                  <a:srgbClr val="0070C0"/>
                </a:solidFill>
              </a:rPr>
              <a:t>chemical substances</a:t>
            </a:r>
            <a:r>
              <a:rPr lang="en-GB" sz="1200" dirty="0" smtClean="0"/>
              <a:t>. Aluminium is a substance; so is acetone; as is argon. Paints are complex mixtures of many substances. All substances made or imported in quantities more than 1t / year have to be registered to permit their use by industry.</a:t>
            </a:r>
            <a:r>
              <a:rPr lang="en-GB" sz="1200" b="1" dirty="0" smtClean="0"/>
              <a:t> </a:t>
            </a:r>
            <a:r>
              <a:rPr lang="en-GB" sz="1200" b="1" dirty="0" smtClean="0">
                <a:solidFill>
                  <a:schemeClr val="accent6">
                    <a:lumMod val="75000"/>
                  </a:schemeClr>
                </a:solidFill>
              </a:rPr>
              <a:t>You </a:t>
            </a:r>
            <a:r>
              <a:rPr lang="en-GB" sz="1200" dirty="0" smtClean="0">
                <a:solidFill>
                  <a:schemeClr val="accent6">
                    <a:lumMod val="75000"/>
                  </a:schemeClr>
                </a:solidFill>
              </a:rPr>
              <a:t>have to register substances you import.</a:t>
            </a:r>
          </a:p>
        </p:txBody>
      </p:sp>
      <p:grpSp>
        <p:nvGrpSpPr>
          <p:cNvPr id="20" name="Group 19"/>
          <p:cNvGrpSpPr/>
          <p:nvPr/>
        </p:nvGrpSpPr>
        <p:grpSpPr>
          <a:xfrm>
            <a:off x="273512" y="2501921"/>
            <a:ext cx="1025900" cy="1534577"/>
            <a:chOff x="273512" y="2501921"/>
            <a:chExt cx="1025900" cy="1534577"/>
          </a:xfrm>
        </p:grpSpPr>
        <p:pic>
          <p:nvPicPr>
            <p:cNvPr id="1030" name="Picture 6" descr="C:\Users\rogd0168\AppData\Local\Microsoft\Windows\Temporary Internet Files\Content.IE5\XIFQ739O\250px-Keep-calm-and-carry-on-scan[1].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73512" y="2501921"/>
              <a:ext cx="1025900" cy="1534577"/>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p:cNvSpPr/>
            <p:nvPr/>
          </p:nvSpPr>
          <p:spPr>
            <a:xfrm>
              <a:off x="289366" y="3495554"/>
              <a:ext cx="992257" cy="54094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PRE-</a:t>
              </a:r>
            </a:p>
            <a:p>
              <a:pPr algn="ctr"/>
              <a:r>
                <a:rPr lang="en-GB" sz="1200" b="1" dirty="0" smtClean="0"/>
                <a:t>REGISTER</a:t>
              </a:r>
            </a:p>
            <a:p>
              <a:pPr algn="ctr"/>
              <a:endParaRPr lang="en-GB" sz="1200" b="1" dirty="0"/>
            </a:p>
          </p:txBody>
        </p:sp>
      </p:grpSp>
      <p:sp>
        <p:nvSpPr>
          <p:cNvPr id="19" name="TextBox 18"/>
          <p:cNvSpPr txBox="1"/>
          <p:nvPr/>
        </p:nvSpPr>
        <p:spPr>
          <a:xfrm>
            <a:off x="1459485" y="355812"/>
            <a:ext cx="3797835" cy="276999"/>
          </a:xfrm>
          <a:prstGeom prst="rect">
            <a:avLst/>
          </a:prstGeom>
          <a:noFill/>
        </p:spPr>
        <p:txBody>
          <a:bodyPr wrap="none" rtlCol="0">
            <a:spAutoFit/>
          </a:bodyPr>
          <a:lstStyle/>
          <a:p>
            <a:r>
              <a:rPr lang="en-GB" sz="1200" dirty="0" smtClean="0"/>
              <a:t>How to prepare and mitigate Supply Chain Disruption</a:t>
            </a:r>
          </a:p>
        </p:txBody>
      </p:sp>
      <p:sp>
        <p:nvSpPr>
          <p:cNvPr id="21" name="TextBox 20"/>
          <p:cNvSpPr txBox="1"/>
          <p:nvPr/>
        </p:nvSpPr>
        <p:spPr>
          <a:xfrm>
            <a:off x="1739208" y="8079247"/>
            <a:ext cx="3238387" cy="276999"/>
          </a:xfrm>
          <a:prstGeom prst="rect">
            <a:avLst/>
          </a:prstGeom>
          <a:solidFill>
            <a:srgbClr val="FFFF00"/>
          </a:solidFill>
        </p:spPr>
        <p:txBody>
          <a:bodyPr wrap="none" rtlCol="0">
            <a:spAutoFit/>
          </a:bodyPr>
          <a:lstStyle/>
          <a:p>
            <a:r>
              <a:rPr lang="en-GB" sz="1200" dirty="0" smtClean="0">
                <a:solidFill>
                  <a:schemeClr val="accent2">
                    <a:lumMod val="75000"/>
                  </a:schemeClr>
                </a:solidFill>
              </a:rPr>
              <a:t>Communicate! Communicate! Communicate!</a:t>
            </a:r>
          </a:p>
        </p:txBody>
      </p:sp>
      <p:pic>
        <p:nvPicPr>
          <p:cNvPr id="1032"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8369" y="108549"/>
            <a:ext cx="1161043" cy="580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 name="TextBox 21"/>
          <p:cNvSpPr txBox="1"/>
          <p:nvPr/>
        </p:nvSpPr>
        <p:spPr>
          <a:xfrm>
            <a:off x="2587126" y="8502823"/>
            <a:ext cx="4194239" cy="461665"/>
          </a:xfrm>
          <a:prstGeom prst="rect">
            <a:avLst/>
          </a:prstGeom>
          <a:noFill/>
          <a:ln>
            <a:noFill/>
          </a:ln>
        </p:spPr>
        <p:txBody>
          <a:bodyPr wrap="square" rtlCol="0">
            <a:spAutoFit/>
          </a:bodyPr>
          <a:lstStyle/>
          <a:p>
            <a:r>
              <a:rPr lang="en-GB" sz="800" dirty="0">
                <a:solidFill>
                  <a:srgbClr val="7F7F7F"/>
                </a:solidFill>
                <a:latin typeface="Calibri"/>
                <a:ea typeface="Calibri"/>
                <a:cs typeface="Times New Roman"/>
              </a:rPr>
              <a:t>The material and views expressed in this briefing are not necessarily those of ADS or individual organisations, and do not constitute legal advice. In this respect, you should always satisfy yourself that the actions you take are covered by taking appropriate professional legal advice.</a:t>
            </a:r>
            <a:endParaRPr lang="en-GB" sz="800" dirty="0" smtClean="0"/>
          </a:p>
        </p:txBody>
      </p:sp>
      <p:sp>
        <p:nvSpPr>
          <p:cNvPr id="30" name="TextBox 29"/>
          <p:cNvSpPr txBox="1"/>
          <p:nvPr/>
        </p:nvSpPr>
        <p:spPr>
          <a:xfrm>
            <a:off x="5419786" y="8964488"/>
            <a:ext cx="1029449" cy="215444"/>
          </a:xfrm>
          <a:prstGeom prst="rect">
            <a:avLst/>
          </a:prstGeom>
          <a:noFill/>
        </p:spPr>
        <p:txBody>
          <a:bodyPr wrap="none" rtlCol="0">
            <a:spAutoFit/>
          </a:bodyPr>
          <a:lstStyle/>
          <a:p>
            <a:r>
              <a:rPr lang="en-GB" sz="800" dirty="0" smtClean="0"/>
              <a:t>Date 16 May 2017</a:t>
            </a:r>
          </a:p>
        </p:txBody>
      </p:sp>
      <p:pic>
        <p:nvPicPr>
          <p:cNvPr id="31"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54523" y="108549"/>
            <a:ext cx="1161043" cy="580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2793335"/>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2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118</TotalTime>
  <Words>503</Words>
  <Application>Microsoft Office PowerPoint</Application>
  <PresentationFormat>On-screen Show (4:3)</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PowerPoint Presentation</vt:lpstr>
    </vt:vector>
  </TitlesOfParts>
  <Company>BAE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Rees-Pedlar, Terry (UK Glascoed)</dc:creator>
  <cp:lastModifiedBy>Kevin Morris</cp:lastModifiedBy>
  <cp:revision>9</cp:revision>
  <dcterms:created xsi:type="dcterms:W3CDTF">2017-05-16T11:00:46Z</dcterms:created>
  <dcterms:modified xsi:type="dcterms:W3CDTF">2017-05-17T14:47:08Z</dcterms:modified>
</cp:coreProperties>
</file>