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74" r:id="rId3"/>
    <p:sldId id="260" r:id="rId4"/>
    <p:sldId id="259" r:id="rId5"/>
    <p:sldId id="266" r:id="rId6"/>
    <p:sldId id="276" r:id="rId7"/>
    <p:sldId id="275" r:id="rId8"/>
    <p:sldId id="279" r:id="rId9"/>
    <p:sldId id="277" r:id="rId10"/>
    <p:sldId id="280" r:id="rId11"/>
    <p:sldId id="278" r:id="rId12"/>
    <p:sldId id="270" r:id="rId13"/>
    <p:sldId id="281" r:id="rId14"/>
    <p:sldId id="283" r:id="rId15"/>
    <p:sldId id="284" r:id="rId16"/>
    <p:sldId id="267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173355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52400"/>
            <a:ext cx="504825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371600"/>
            <a:ext cx="6934200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371600"/>
            <a:ext cx="33909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371600"/>
            <a:ext cx="33909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71600"/>
            <a:ext cx="3390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371600"/>
            <a:ext cx="3390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71600"/>
            <a:ext cx="6934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0" descr="epr-ppt.jpg                                                    0031C32FXeon                           C4DFCD69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598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2671763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fld id="{9407BFCF-6C6E-45AD-A6D1-0950CB6DCCB3}" type="slidenum">
              <a:rPr lang="en-US" sz="2000" b="1">
                <a:solidFill>
                  <a:schemeClr val="bg1"/>
                </a:solidFill>
                <a:cs typeface="+mn-cs"/>
              </a:rPr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b="1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071688" y="2130425"/>
            <a:ext cx="6386512" cy="1470025"/>
          </a:xfrm>
        </p:spPr>
        <p:txBody>
          <a:bodyPr/>
          <a:lstStyle/>
          <a:p>
            <a:pPr eaLnBrk="1" hangingPunct="1"/>
            <a:r>
              <a:rPr lang="en-GB" sz="2800"/>
              <a:t>A Business Management Systems Approach to Compliance </a:t>
            </a:r>
            <a:br>
              <a:rPr lang="en-GB"/>
            </a:br>
            <a:r>
              <a:rPr lang="en-GB"/>
              <a:t>-</a:t>
            </a:r>
            <a:br>
              <a:rPr lang="en-GB"/>
            </a:br>
            <a:r>
              <a:rPr lang="en-GB" sz="2800"/>
              <a:t>Lesson learnt from ELV Directive</a:t>
            </a:r>
            <a:endParaRPr lang="en-GB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786063" y="4071938"/>
            <a:ext cx="4986337" cy="1566862"/>
          </a:xfrm>
        </p:spPr>
        <p:txBody>
          <a:bodyPr/>
          <a:lstStyle/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Will Martin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E2S2 - 16</a:t>
            </a:r>
            <a:r>
              <a:rPr lang="en-GB" baseline="30000" dirty="0"/>
              <a:t>th</a:t>
            </a:r>
            <a:r>
              <a:rPr lang="en-GB" dirty="0"/>
              <a:t> June 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Key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00108"/>
            <a:ext cx="6934200" cy="5553092"/>
          </a:xfrm>
        </p:spPr>
        <p:txBody>
          <a:bodyPr/>
          <a:lstStyle/>
          <a:p>
            <a:r>
              <a:rPr lang="en-GB" dirty="0"/>
              <a:t>Reporting and Data Exchange</a:t>
            </a:r>
          </a:p>
          <a:p>
            <a:pPr lvl="1"/>
            <a:r>
              <a:rPr lang="en-GB" sz="1800" dirty="0"/>
              <a:t>IMDS works well providing an industry wide centralised reporting tool </a:t>
            </a:r>
            <a:r>
              <a:rPr lang="en-GB" sz="1800" dirty="0">
                <a:sym typeface="Wingdings" pitchFamily="2" charset="2"/>
              </a:rPr>
              <a:t>for efficient supply chain communication  - many suppliers share customers</a:t>
            </a:r>
            <a:endParaRPr lang="en-GB" sz="1800" dirty="0"/>
          </a:p>
          <a:p>
            <a:pPr lvl="1"/>
            <a:r>
              <a:rPr lang="en-GB" sz="1800" dirty="0"/>
              <a:t>But, many companies had conflicting deadlines creating inefficiencies in the supply chains response</a:t>
            </a:r>
          </a:p>
          <a:p>
            <a:pPr lvl="1"/>
            <a:r>
              <a:rPr lang="en-GB" sz="1800" dirty="0"/>
              <a:t>Bringing the ban date forwards to avoid problems of redundant stock c</a:t>
            </a:r>
            <a:r>
              <a:rPr lang="en-GB" sz="1800" dirty="0">
                <a:sym typeface="Wingdings" pitchFamily="2" charset="2"/>
              </a:rPr>
              <a:t>reates a concertina effect on the supply chain as each tier tries to avoid the same problem</a:t>
            </a:r>
            <a:endParaRPr lang="en-GB" sz="1800" dirty="0"/>
          </a:p>
          <a:p>
            <a:pPr>
              <a:buNone/>
            </a:pP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Industries need to take a common consensus approach as far as possible:</a:t>
            </a:r>
          </a:p>
          <a:p>
            <a:pPr lvl="1"/>
            <a:r>
              <a:rPr lang="en-GB" sz="1800" dirty="0"/>
              <a:t>Avoid duplication of effort within supply chain by developing industry standards for data exchange &amp; reporting format</a:t>
            </a:r>
          </a:p>
          <a:p>
            <a:pPr lvl="1"/>
            <a:r>
              <a:rPr lang="en-GB" sz="1800" dirty="0"/>
              <a:t>Lobby Government for point of sale and within supply chain deadlines to avoid stock redundancy</a:t>
            </a:r>
          </a:p>
          <a:p>
            <a:pPr lvl="1"/>
            <a:r>
              <a:rPr lang="en-GB" sz="1800" dirty="0"/>
              <a:t>Provide practical guidance &amp; support to supply chain to manage compliance &amp; business risk in concert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world_no_do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710" b="11003"/>
          <a:stretch>
            <a:fillRect/>
          </a:stretch>
        </p:blipFill>
        <p:spPr bwMode="auto">
          <a:xfrm>
            <a:off x="160638" y="889686"/>
            <a:ext cx="8798011" cy="5202195"/>
          </a:xfrm>
          <a:prstGeom prst="rect">
            <a:avLst/>
          </a:prstGeom>
          <a:noFill/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643042" y="152400"/>
            <a:ext cx="7500958" cy="990600"/>
          </a:xfrm>
        </p:spPr>
        <p:txBody>
          <a:bodyPr/>
          <a:lstStyle/>
          <a:p>
            <a:r>
              <a:rPr lang="en-GB" sz="2800" dirty="0"/>
              <a:t>Legislation Trend - Restricting Substances in Manufacturing</a:t>
            </a:r>
          </a:p>
        </p:txBody>
      </p:sp>
      <p:grpSp>
        <p:nvGrpSpPr>
          <p:cNvPr id="2" name="Group 159"/>
          <p:cNvGrpSpPr/>
          <p:nvPr/>
        </p:nvGrpSpPr>
        <p:grpSpPr>
          <a:xfrm>
            <a:off x="5618850" y="2446252"/>
            <a:ext cx="2005269" cy="461962"/>
            <a:chOff x="5618850" y="2446252"/>
            <a:chExt cx="2005269" cy="461962"/>
          </a:xfrm>
        </p:grpSpPr>
        <p:sp>
          <p:nvSpPr>
            <p:cNvPr id="13335" name="TextBox 74"/>
            <p:cNvSpPr txBox="1">
              <a:spLocks noChangeArrowheads="1"/>
            </p:cNvSpPr>
            <p:nvPr/>
          </p:nvSpPr>
          <p:spPr bwMode="auto">
            <a:xfrm>
              <a:off x="5618850" y="2446252"/>
              <a:ext cx="1714500" cy="4619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</a:rPr>
                <a:t>2010: China ELV – 4 Substances</a:t>
              </a:r>
            </a:p>
          </p:txBody>
        </p:sp>
        <p:cxnSp>
          <p:nvCxnSpPr>
            <p:cNvPr id="13336" name="Straight Arrow Connector 76"/>
            <p:cNvCxnSpPr>
              <a:cxnSpLocks noChangeShapeType="1"/>
              <a:stCxn id="13335" idx="3"/>
            </p:cNvCxnSpPr>
            <p:nvPr/>
          </p:nvCxnSpPr>
          <p:spPr bwMode="auto">
            <a:xfrm>
              <a:off x="7333350" y="2677233"/>
              <a:ext cx="290769" cy="783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88" name="Straight Connector 87"/>
          <p:cNvCxnSpPr/>
          <p:nvPr/>
        </p:nvCxnSpPr>
        <p:spPr bwMode="auto">
          <a:xfrm flipV="1">
            <a:off x="399011" y="6558742"/>
            <a:ext cx="5810596" cy="1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390698" y="6581001"/>
            <a:ext cx="613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No. Substances</a:t>
            </a:r>
          </a:p>
        </p:txBody>
      </p:sp>
      <p:grpSp>
        <p:nvGrpSpPr>
          <p:cNvPr id="3" name="Group 148"/>
          <p:cNvGrpSpPr/>
          <p:nvPr/>
        </p:nvGrpSpPr>
        <p:grpSpPr>
          <a:xfrm>
            <a:off x="399010" y="3109858"/>
            <a:ext cx="4971010" cy="2775483"/>
            <a:chOff x="399010" y="3109858"/>
            <a:chExt cx="4971010" cy="2775483"/>
          </a:xfrm>
        </p:grpSpPr>
        <p:grpSp>
          <p:nvGrpSpPr>
            <p:cNvPr id="4" name="Group 72"/>
            <p:cNvGrpSpPr/>
            <p:nvPr/>
          </p:nvGrpSpPr>
          <p:grpSpPr>
            <a:xfrm>
              <a:off x="2174567" y="3109858"/>
              <a:ext cx="3195453" cy="2398328"/>
              <a:chOff x="2220101" y="1256270"/>
              <a:chExt cx="3195453" cy="2398328"/>
            </a:xfrm>
          </p:grpSpPr>
          <p:sp>
            <p:nvSpPr>
              <p:cNvPr id="74" name="TextBox 38"/>
              <p:cNvSpPr txBox="1">
                <a:spLocks noChangeArrowheads="1"/>
              </p:cNvSpPr>
              <p:nvPr/>
            </p:nvSpPr>
            <p:spPr bwMode="auto">
              <a:xfrm>
                <a:off x="3256909" y="3192933"/>
                <a:ext cx="2158645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</a:rPr>
                  <a:t>1978: US TSCA Section 6 bans CFCs</a:t>
                </a:r>
              </a:p>
            </p:txBody>
          </p:sp>
          <p:cxnSp>
            <p:nvCxnSpPr>
              <p:cNvPr id="75" name="Straight Arrow Connector 40"/>
              <p:cNvCxnSpPr>
                <a:cxnSpLocks noChangeShapeType="1"/>
                <a:stCxn id="74" idx="1"/>
              </p:cNvCxnSpPr>
              <p:nvPr/>
            </p:nvCxnSpPr>
            <p:spPr bwMode="auto">
              <a:xfrm rot="10800000">
                <a:off x="2220101" y="1256270"/>
                <a:ext cx="1036809" cy="216749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22" name="Rectangle 121"/>
            <p:cNvSpPr/>
            <p:nvPr/>
          </p:nvSpPr>
          <p:spPr bwMode="auto">
            <a:xfrm>
              <a:off x="399010" y="5777341"/>
              <a:ext cx="124692" cy="108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0" y="5719155"/>
            <a:ext cx="415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</a:rPr>
              <a:t>US</a:t>
            </a:r>
          </a:p>
          <a:p>
            <a:r>
              <a:rPr lang="en-GB" sz="800" dirty="0">
                <a:solidFill>
                  <a:schemeClr val="tx2"/>
                </a:solidFill>
              </a:rPr>
              <a:t>EU</a:t>
            </a:r>
          </a:p>
          <a:p>
            <a:r>
              <a:rPr lang="en-GB" sz="800" dirty="0">
                <a:solidFill>
                  <a:schemeClr val="tx2"/>
                </a:solidFill>
              </a:rPr>
              <a:t>JPN</a:t>
            </a:r>
          </a:p>
          <a:p>
            <a:r>
              <a:rPr lang="en-GB" sz="800" dirty="0">
                <a:solidFill>
                  <a:schemeClr val="tx2"/>
                </a:solidFill>
              </a:rPr>
              <a:t>CN</a:t>
            </a:r>
          </a:p>
          <a:p>
            <a:r>
              <a:rPr lang="en-GB" sz="800" dirty="0">
                <a:solidFill>
                  <a:schemeClr val="tx2"/>
                </a:solidFill>
              </a:rPr>
              <a:t>CAN</a:t>
            </a:r>
          </a:p>
          <a:p>
            <a:r>
              <a:rPr lang="en-GB" sz="800" dirty="0">
                <a:solidFill>
                  <a:schemeClr val="tx2"/>
                </a:solidFill>
              </a:rPr>
              <a:t>KOR</a:t>
            </a:r>
          </a:p>
        </p:txBody>
      </p:sp>
      <p:grpSp>
        <p:nvGrpSpPr>
          <p:cNvPr id="5" name="Group 157"/>
          <p:cNvGrpSpPr/>
          <p:nvPr/>
        </p:nvGrpSpPr>
        <p:grpSpPr>
          <a:xfrm>
            <a:off x="148281" y="900113"/>
            <a:ext cx="4399005" cy="5118302"/>
            <a:chOff x="148281" y="900113"/>
            <a:chExt cx="4399005" cy="5118302"/>
          </a:xfrm>
        </p:grpSpPr>
        <p:grpSp>
          <p:nvGrpSpPr>
            <p:cNvPr id="6" name="Group 60"/>
            <p:cNvGrpSpPr/>
            <p:nvPr/>
          </p:nvGrpSpPr>
          <p:grpSpPr>
            <a:xfrm>
              <a:off x="148281" y="900113"/>
              <a:ext cx="4399005" cy="1670092"/>
              <a:chOff x="148281" y="900113"/>
              <a:chExt cx="4399005" cy="1670092"/>
            </a:xfrm>
          </p:grpSpPr>
          <p:sp>
            <p:nvSpPr>
              <p:cNvPr id="13316" name="TextBox 6"/>
              <p:cNvSpPr txBox="1">
                <a:spLocks noChangeArrowheads="1"/>
              </p:cNvSpPr>
              <p:nvPr/>
            </p:nvSpPr>
            <p:spPr bwMode="auto">
              <a:xfrm>
                <a:off x="148281" y="900113"/>
                <a:ext cx="4340592" cy="6001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100" dirty="0">
                    <a:solidFill>
                      <a:schemeClr val="tx2"/>
                    </a:solidFill>
                  </a:rPr>
                  <a:t>1976: EU Directive 76/769 ‘Marketing &amp; Use’ – PCB’s, PCT’s, &amp; vinyl chloride restricted </a:t>
                </a:r>
                <a:r>
                  <a:rPr lang="en-GB" sz="1100" dirty="0">
                    <a:solidFill>
                      <a:schemeClr val="tx2"/>
                    </a:solidFill>
                    <a:sym typeface="Wingdings" pitchFamily="2" charset="2"/>
                  </a:rPr>
                  <a:t></a:t>
                </a:r>
                <a:r>
                  <a:rPr lang="en-GB" sz="1100" dirty="0">
                    <a:solidFill>
                      <a:schemeClr val="tx2"/>
                    </a:solidFill>
                  </a:rPr>
                  <a:t> 58 groups by 2009 (now part of REACH)</a:t>
                </a:r>
              </a:p>
            </p:txBody>
          </p:sp>
          <p:cxnSp>
            <p:nvCxnSpPr>
              <p:cNvPr id="13317" name="Straight Arrow Connector 8"/>
              <p:cNvCxnSpPr>
                <a:cxnSpLocks noChangeShapeType="1"/>
                <a:stCxn id="13316" idx="3"/>
              </p:cNvCxnSpPr>
              <p:nvPr/>
            </p:nvCxnSpPr>
            <p:spPr bwMode="auto">
              <a:xfrm>
                <a:off x="4488873" y="1200195"/>
                <a:ext cx="58413" cy="137001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25" name="Rectangle 124"/>
            <p:cNvSpPr/>
            <p:nvPr/>
          </p:nvSpPr>
          <p:spPr bwMode="auto">
            <a:xfrm>
              <a:off x="393467" y="5910345"/>
              <a:ext cx="1493522" cy="10807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oup 150"/>
          <p:cNvGrpSpPr/>
          <p:nvPr/>
        </p:nvGrpSpPr>
        <p:grpSpPr>
          <a:xfrm>
            <a:off x="1379912" y="3026541"/>
            <a:ext cx="4015048" cy="2859459"/>
            <a:chOff x="1379912" y="3026541"/>
            <a:chExt cx="4015048" cy="2859459"/>
          </a:xfrm>
        </p:grpSpPr>
        <p:sp>
          <p:nvSpPr>
            <p:cNvPr id="13332" name="TextBox 38"/>
            <p:cNvSpPr txBox="1">
              <a:spLocks noChangeArrowheads="1"/>
            </p:cNvSpPr>
            <p:nvPr/>
          </p:nvSpPr>
          <p:spPr bwMode="auto">
            <a:xfrm>
              <a:off x="3266902" y="3192933"/>
              <a:ext cx="2128058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</a:rPr>
                <a:t>1989: US TSCA Section 6 bans Asbestos (partially overturned 1991)</a:t>
              </a:r>
            </a:p>
          </p:txBody>
        </p:sp>
        <p:cxnSp>
          <p:nvCxnSpPr>
            <p:cNvPr id="13333" name="Straight Arrow Connector 40"/>
            <p:cNvCxnSpPr>
              <a:cxnSpLocks noChangeShapeType="1"/>
              <a:stCxn id="13332" idx="1"/>
            </p:cNvCxnSpPr>
            <p:nvPr/>
          </p:nvCxnSpPr>
          <p:spPr bwMode="auto">
            <a:xfrm rot="10800000">
              <a:off x="2163664" y="3026541"/>
              <a:ext cx="1103239" cy="48955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7" name="Rectangle 126"/>
            <p:cNvSpPr/>
            <p:nvPr/>
          </p:nvSpPr>
          <p:spPr bwMode="auto">
            <a:xfrm>
              <a:off x="1379912" y="5777345"/>
              <a:ext cx="199505" cy="10865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175"/>
          <p:cNvGrpSpPr/>
          <p:nvPr/>
        </p:nvGrpSpPr>
        <p:grpSpPr>
          <a:xfrm>
            <a:off x="147598" y="2178000"/>
            <a:ext cx="1786272" cy="3708000"/>
            <a:chOff x="147598" y="2207935"/>
            <a:chExt cx="1786272" cy="3708000"/>
          </a:xfrm>
        </p:grpSpPr>
        <p:sp>
          <p:nvSpPr>
            <p:cNvPr id="47" name="TextBox 38"/>
            <p:cNvSpPr txBox="1">
              <a:spLocks noChangeArrowheads="1"/>
            </p:cNvSpPr>
            <p:nvPr/>
          </p:nvSpPr>
          <p:spPr bwMode="auto">
            <a:xfrm>
              <a:off x="147598" y="2207935"/>
              <a:ext cx="1786272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</a:rPr>
                <a:t>1987: CA Proposition 65 – 17 Substances </a:t>
              </a:r>
              <a:r>
                <a:rPr lang="en-GB" sz="1200" dirty="0">
                  <a:solidFill>
                    <a:schemeClr val="tx2"/>
                  </a:solidFill>
                  <a:sym typeface="Wingdings" pitchFamily="2" charset="2"/>
                </a:rPr>
                <a:t> 866 substances &amp; groups 2010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48" name="Straight Arrow Connector 40"/>
            <p:cNvCxnSpPr>
              <a:cxnSpLocks noChangeShapeType="1"/>
              <a:stCxn id="47" idx="2"/>
            </p:cNvCxnSpPr>
            <p:nvPr/>
          </p:nvCxnSpPr>
          <p:spPr bwMode="auto">
            <a:xfrm rot="16200000" flipH="1">
              <a:off x="1250124" y="2829542"/>
              <a:ext cx="70028" cy="48880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6" name="Rectangle 125"/>
            <p:cNvSpPr/>
            <p:nvPr/>
          </p:nvSpPr>
          <p:spPr bwMode="auto">
            <a:xfrm>
              <a:off x="515389" y="5807935"/>
              <a:ext cx="872836" cy="108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156"/>
          <p:cNvGrpSpPr/>
          <p:nvPr/>
        </p:nvGrpSpPr>
        <p:grpSpPr>
          <a:xfrm>
            <a:off x="393467" y="3142445"/>
            <a:ext cx="8750533" cy="3000660"/>
            <a:chOff x="393467" y="3142445"/>
            <a:chExt cx="8750533" cy="3000660"/>
          </a:xfrm>
        </p:grpSpPr>
        <p:grpSp>
          <p:nvGrpSpPr>
            <p:cNvPr id="10" name="Group 66"/>
            <p:cNvGrpSpPr/>
            <p:nvPr/>
          </p:nvGrpSpPr>
          <p:grpSpPr>
            <a:xfrm>
              <a:off x="7791718" y="3142445"/>
              <a:ext cx="1352282" cy="1589599"/>
              <a:chOff x="7791718" y="3142445"/>
              <a:chExt cx="1352282" cy="1589599"/>
            </a:xfrm>
          </p:grpSpPr>
          <p:sp>
            <p:nvSpPr>
              <p:cNvPr id="13324" name="TextBox 25"/>
              <p:cNvSpPr txBox="1">
                <a:spLocks noChangeArrowheads="1"/>
              </p:cNvSpPr>
              <p:nvPr/>
            </p:nvSpPr>
            <p:spPr bwMode="auto">
              <a:xfrm>
                <a:off x="7791718" y="3531715"/>
                <a:ext cx="1352282" cy="12003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</a:rPr>
                  <a:t>2003: Japan Chemical Control Law- Type 1 Substances (36 Substances)</a:t>
                </a:r>
              </a:p>
            </p:txBody>
          </p:sp>
          <p:cxnSp>
            <p:nvCxnSpPr>
              <p:cNvPr id="13325" name="Straight Arrow Connector 27"/>
              <p:cNvCxnSpPr>
                <a:cxnSpLocks noChangeShapeType="1"/>
                <a:stCxn id="13324" idx="0"/>
              </p:cNvCxnSpPr>
              <p:nvPr/>
            </p:nvCxnSpPr>
            <p:spPr bwMode="auto">
              <a:xfrm rot="16200000" flipV="1">
                <a:off x="7980231" y="3044087"/>
                <a:ext cx="389270" cy="58598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29" name="Rectangle 128"/>
            <p:cNvSpPr/>
            <p:nvPr/>
          </p:nvSpPr>
          <p:spPr bwMode="auto">
            <a:xfrm>
              <a:off x="393467" y="6037807"/>
              <a:ext cx="520933" cy="10529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58"/>
          <p:cNvGrpSpPr/>
          <p:nvPr/>
        </p:nvGrpSpPr>
        <p:grpSpPr>
          <a:xfrm>
            <a:off x="387926" y="1934605"/>
            <a:ext cx="7223836" cy="4330351"/>
            <a:chOff x="387926" y="1934605"/>
            <a:chExt cx="7223836" cy="4330351"/>
          </a:xfrm>
        </p:grpSpPr>
        <p:sp>
          <p:nvSpPr>
            <p:cNvPr id="13330" name="TextBox 35"/>
            <p:cNvSpPr txBox="1">
              <a:spLocks noChangeArrowheads="1"/>
            </p:cNvSpPr>
            <p:nvPr/>
          </p:nvSpPr>
          <p:spPr bwMode="auto">
            <a:xfrm>
              <a:off x="5604948" y="1934605"/>
              <a:ext cx="1714500" cy="4619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</a:rPr>
                <a:t>2007: China </a:t>
              </a:r>
              <a:r>
                <a:rPr lang="en-GB" sz="1200" dirty="0" err="1">
                  <a:solidFill>
                    <a:schemeClr val="tx2"/>
                  </a:solidFill>
                </a:rPr>
                <a:t>RoHS</a:t>
              </a:r>
              <a:r>
                <a:rPr lang="en-GB" sz="1200" dirty="0">
                  <a:solidFill>
                    <a:schemeClr val="tx2"/>
                  </a:solidFill>
                </a:rPr>
                <a:t> – 6 Substances</a:t>
              </a:r>
            </a:p>
          </p:txBody>
        </p:sp>
        <p:cxnSp>
          <p:nvCxnSpPr>
            <p:cNvPr id="13331" name="Straight Arrow Connector 37"/>
            <p:cNvCxnSpPr>
              <a:cxnSpLocks noChangeShapeType="1"/>
              <a:stCxn id="13330" idx="3"/>
            </p:cNvCxnSpPr>
            <p:nvPr/>
          </p:nvCxnSpPr>
          <p:spPr bwMode="auto">
            <a:xfrm>
              <a:off x="7319448" y="2165587"/>
              <a:ext cx="292314" cy="61468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30" name="Rectangle 129"/>
            <p:cNvSpPr/>
            <p:nvPr/>
          </p:nvSpPr>
          <p:spPr bwMode="auto">
            <a:xfrm>
              <a:off x="387926" y="6156956"/>
              <a:ext cx="313114" cy="108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390697" y="2610196"/>
            <a:ext cx="2748587" cy="3773979"/>
            <a:chOff x="390697" y="2610196"/>
            <a:chExt cx="2748587" cy="3773979"/>
          </a:xfrm>
        </p:grpSpPr>
        <p:sp>
          <p:nvSpPr>
            <p:cNvPr id="13322" name="TextBox 22"/>
            <p:cNvSpPr txBox="1">
              <a:spLocks noChangeArrowheads="1"/>
            </p:cNvSpPr>
            <p:nvPr/>
          </p:nvSpPr>
          <p:spPr bwMode="auto">
            <a:xfrm>
              <a:off x="1067596" y="4689045"/>
              <a:ext cx="2071688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</a:rPr>
                <a:t>2006: Canadian Chemical Challenge – 200 substances prioritised for assessment in products</a:t>
              </a:r>
            </a:p>
          </p:txBody>
        </p:sp>
        <p:cxnSp>
          <p:nvCxnSpPr>
            <p:cNvPr id="13323" name="Straight Arrow Connector 24"/>
            <p:cNvCxnSpPr>
              <a:cxnSpLocks noChangeShapeType="1"/>
              <a:stCxn id="13322" idx="0"/>
            </p:cNvCxnSpPr>
            <p:nvPr/>
          </p:nvCxnSpPr>
          <p:spPr bwMode="auto">
            <a:xfrm rot="16200000" flipV="1">
              <a:off x="1063858" y="3649462"/>
              <a:ext cx="2078849" cy="31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31" name="Rectangle 130"/>
            <p:cNvSpPr/>
            <p:nvPr/>
          </p:nvSpPr>
          <p:spPr bwMode="auto">
            <a:xfrm>
              <a:off x="390697" y="6284417"/>
              <a:ext cx="989216" cy="9975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71"/>
          <p:cNvGrpSpPr/>
          <p:nvPr/>
        </p:nvGrpSpPr>
        <p:grpSpPr>
          <a:xfrm>
            <a:off x="390697" y="3125586"/>
            <a:ext cx="7198823" cy="3383210"/>
            <a:chOff x="390697" y="3125586"/>
            <a:chExt cx="7198823" cy="3383210"/>
          </a:xfrm>
        </p:grpSpPr>
        <p:sp>
          <p:nvSpPr>
            <p:cNvPr id="13328" name="TextBox 31"/>
            <p:cNvSpPr txBox="1">
              <a:spLocks noChangeArrowheads="1"/>
            </p:cNvSpPr>
            <p:nvPr/>
          </p:nvSpPr>
          <p:spPr bwMode="auto">
            <a:xfrm>
              <a:off x="6252651" y="4296502"/>
              <a:ext cx="1071563" cy="646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</a:rPr>
                <a:t>2008: Korea ELV (4) / </a:t>
              </a:r>
              <a:r>
                <a:rPr lang="en-GB" sz="1200" dirty="0" err="1">
                  <a:solidFill>
                    <a:schemeClr val="tx2"/>
                  </a:solidFill>
                </a:rPr>
                <a:t>RoHS</a:t>
              </a:r>
              <a:r>
                <a:rPr lang="en-GB" sz="1200" dirty="0">
                  <a:solidFill>
                    <a:schemeClr val="tx2"/>
                  </a:solidFill>
                </a:rPr>
                <a:t> (6)</a:t>
              </a:r>
            </a:p>
          </p:txBody>
        </p:sp>
        <p:cxnSp>
          <p:nvCxnSpPr>
            <p:cNvPr id="13329" name="Straight Arrow Connector 33"/>
            <p:cNvCxnSpPr>
              <a:cxnSpLocks noChangeShapeType="1"/>
              <a:stCxn id="13328" idx="0"/>
            </p:cNvCxnSpPr>
            <p:nvPr/>
          </p:nvCxnSpPr>
          <p:spPr bwMode="auto">
            <a:xfrm rot="5400000" flipH="1" flipV="1">
              <a:off x="6603518" y="3310501"/>
              <a:ext cx="1170917" cy="8010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32" name="Rectangle 131"/>
            <p:cNvSpPr/>
            <p:nvPr/>
          </p:nvSpPr>
          <p:spPr bwMode="auto">
            <a:xfrm>
              <a:off x="390697" y="6400796"/>
              <a:ext cx="313114" cy="108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70"/>
          <p:cNvGrpSpPr/>
          <p:nvPr/>
        </p:nvGrpSpPr>
        <p:grpSpPr>
          <a:xfrm>
            <a:off x="152325" y="1528861"/>
            <a:ext cx="4411362" cy="4490339"/>
            <a:chOff x="152325" y="1528861"/>
            <a:chExt cx="4411362" cy="4490339"/>
          </a:xfrm>
        </p:grpSpPr>
        <p:grpSp>
          <p:nvGrpSpPr>
            <p:cNvPr id="15" name="Group 61"/>
            <p:cNvGrpSpPr/>
            <p:nvPr/>
          </p:nvGrpSpPr>
          <p:grpSpPr>
            <a:xfrm>
              <a:off x="152325" y="1528861"/>
              <a:ext cx="4411362" cy="1015956"/>
              <a:chOff x="152325" y="1528861"/>
              <a:chExt cx="4411362" cy="1015956"/>
            </a:xfrm>
          </p:grpSpPr>
          <p:sp>
            <p:nvSpPr>
              <p:cNvPr id="13326" name="TextBox 28"/>
              <p:cNvSpPr txBox="1">
                <a:spLocks noChangeArrowheads="1"/>
              </p:cNvSpPr>
              <p:nvPr/>
            </p:nvSpPr>
            <p:spPr bwMode="auto">
              <a:xfrm>
                <a:off x="152325" y="1528861"/>
                <a:ext cx="3829471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</a:rPr>
                  <a:t>2007: EU REACH Regulation enters into force risk assessing substances across all industry currently 30 SVHCs, 7 proposed for authorisation</a:t>
                </a:r>
              </a:p>
            </p:txBody>
          </p:sp>
          <p:cxnSp>
            <p:nvCxnSpPr>
              <p:cNvPr id="13327" name="Straight Arrow Connector 30"/>
              <p:cNvCxnSpPr>
                <a:cxnSpLocks noChangeShapeType="1"/>
                <a:stCxn id="13326" idx="3"/>
              </p:cNvCxnSpPr>
              <p:nvPr/>
            </p:nvCxnSpPr>
            <p:spPr bwMode="auto">
              <a:xfrm>
                <a:off x="3981796" y="1852027"/>
                <a:ext cx="581891" cy="69279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36" name="Rectangle 135"/>
            <p:cNvSpPr/>
            <p:nvPr/>
          </p:nvSpPr>
          <p:spPr bwMode="auto">
            <a:xfrm>
              <a:off x="2485506" y="5911200"/>
              <a:ext cx="1670858" cy="108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4"/>
          <p:cNvGrpSpPr/>
          <p:nvPr/>
        </p:nvGrpSpPr>
        <p:grpSpPr>
          <a:xfrm>
            <a:off x="133004" y="3142213"/>
            <a:ext cx="1923010" cy="2743787"/>
            <a:chOff x="133004" y="3142213"/>
            <a:chExt cx="1923010" cy="2743787"/>
          </a:xfrm>
        </p:grpSpPr>
        <p:grpSp>
          <p:nvGrpSpPr>
            <p:cNvPr id="18" name="Group 118"/>
            <p:cNvGrpSpPr/>
            <p:nvPr/>
          </p:nvGrpSpPr>
          <p:grpSpPr>
            <a:xfrm>
              <a:off x="133004" y="3142213"/>
              <a:ext cx="1803638" cy="680822"/>
              <a:chOff x="150370" y="3142214"/>
              <a:chExt cx="1786272" cy="953970"/>
            </a:xfrm>
          </p:grpSpPr>
          <p:sp>
            <p:nvSpPr>
              <p:cNvPr id="83" name="TextBox 38"/>
              <p:cNvSpPr txBox="1">
                <a:spLocks noChangeArrowheads="1"/>
              </p:cNvSpPr>
              <p:nvPr/>
            </p:nvSpPr>
            <p:spPr bwMode="auto">
              <a:xfrm>
                <a:off x="150370" y="3449298"/>
                <a:ext cx="1786272" cy="6468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</a:rPr>
                  <a:t>2007: CA </a:t>
                </a:r>
                <a:r>
                  <a:rPr lang="en-GB" sz="1200" dirty="0" err="1">
                    <a:solidFill>
                      <a:schemeClr val="tx2"/>
                    </a:solidFill>
                  </a:rPr>
                  <a:t>RoHS</a:t>
                </a:r>
                <a:r>
                  <a:rPr lang="en-GB" sz="1200" dirty="0">
                    <a:solidFill>
                      <a:schemeClr val="tx2"/>
                    </a:solidFill>
                  </a:rPr>
                  <a:t> – 6 substances</a:t>
                </a:r>
              </a:p>
            </p:txBody>
          </p:sp>
          <p:cxnSp>
            <p:nvCxnSpPr>
              <p:cNvPr id="85" name="Straight Arrow Connector 84"/>
              <p:cNvCxnSpPr>
                <a:stCxn id="83" idx="0"/>
              </p:cNvCxnSpPr>
              <p:nvPr/>
            </p:nvCxnSpPr>
            <p:spPr bwMode="auto">
              <a:xfrm rot="5400000" flipH="1" flipV="1">
                <a:off x="1211952" y="2973768"/>
                <a:ext cx="307085" cy="64397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35" name="Rectangle 134"/>
            <p:cNvSpPr/>
            <p:nvPr/>
          </p:nvSpPr>
          <p:spPr bwMode="auto">
            <a:xfrm>
              <a:off x="1834342" y="5778000"/>
              <a:ext cx="221672" cy="108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61"/>
          <p:cNvGrpSpPr/>
          <p:nvPr/>
        </p:nvGrpSpPr>
        <p:grpSpPr>
          <a:xfrm>
            <a:off x="1996238" y="3039431"/>
            <a:ext cx="3398722" cy="2846569"/>
            <a:chOff x="1996238" y="3039431"/>
            <a:chExt cx="3398722" cy="2846569"/>
          </a:xfrm>
        </p:grpSpPr>
        <p:sp>
          <p:nvSpPr>
            <p:cNvPr id="54" name="TextBox 38"/>
            <p:cNvSpPr txBox="1">
              <a:spLocks noChangeArrowheads="1"/>
            </p:cNvSpPr>
            <p:nvPr/>
          </p:nvSpPr>
          <p:spPr bwMode="auto">
            <a:xfrm>
              <a:off x="3241964" y="4130944"/>
              <a:ext cx="2152996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</a:rPr>
                <a:t>2007: US TSCA Section 6 bans PCBs (Polychlorinated biphenyls)</a:t>
              </a:r>
            </a:p>
          </p:txBody>
        </p:sp>
        <p:cxnSp>
          <p:nvCxnSpPr>
            <p:cNvPr id="55" name="Straight Arrow Connector 40"/>
            <p:cNvCxnSpPr>
              <a:cxnSpLocks noChangeShapeType="1"/>
              <a:stCxn id="54" idx="1"/>
            </p:cNvCxnSpPr>
            <p:nvPr/>
          </p:nvCxnSpPr>
          <p:spPr bwMode="auto">
            <a:xfrm rot="10800000">
              <a:off x="1996238" y="3039431"/>
              <a:ext cx="1245727" cy="150701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1" name="Rectangle 160"/>
            <p:cNvSpPr/>
            <p:nvPr/>
          </p:nvSpPr>
          <p:spPr bwMode="auto">
            <a:xfrm>
              <a:off x="2044932" y="5778000"/>
              <a:ext cx="290945" cy="108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67"/>
          <p:cNvGrpSpPr/>
          <p:nvPr/>
        </p:nvGrpSpPr>
        <p:grpSpPr>
          <a:xfrm>
            <a:off x="1839883" y="887756"/>
            <a:ext cx="7102160" cy="5131444"/>
            <a:chOff x="1839883" y="887756"/>
            <a:chExt cx="7102160" cy="5131444"/>
          </a:xfrm>
        </p:grpSpPr>
        <p:sp>
          <p:nvSpPr>
            <p:cNvPr id="13318" name="TextBox 11"/>
            <p:cNvSpPr txBox="1">
              <a:spLocks noChangeArrowheads="1"/>
            </p:cNvSpPr>
            <p:nvPr/>
          </p:nvSpPr>
          <p:spPr bwMode="auto">
            <a:xfrm>
              <a:off x="5584480" y="887756"/>
              <a:ext cx="3357563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</a:rPr>
                <a:t>2002: EU ELV Directive Ban 4 heavy metals in vehicles</a:t>
              </a:r>
            </a:p>
          </p:txBody>
        </p:sp>
        <p:cxnSp>
          <p:nvCxnSpPr>
            <p:cNvPr id="13321" name="Straight Arrow Connector 19"/>
            <p:cNvCxnSpPr>
              <a:cxnSpLocks noChangeShapeType="1"/>
              <a:stCxn id="13318" idx="1"/>
            </p:cNvCxnSpPr>
            <p:nvPr/>
          </p:nvCxnSpPr>
          <p:spPr bwMode="auto">
            <a:xfrm rot="10800000" flipV="1">
              <a:off x="4633784" y="1118589"/>
              <a:ext cx="950696" cy="145161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7" name="Rectangle 166"/>
            <p:cNvSpPr/>
            <p:nvPr/>
          </p:nvSpPr>
          <p:spPr bwMode="auto">
            <a:xfrm>
              <a:off x="1839883" y="5911200"/>
              <a:ext cx="338051" cy="108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169"/>
          <p:cNvGrpSpPr/>
          <p:nvPr/>
        </p:nvGrpSpPr>
        <p:grpSpPr>
          <a:xfrm>
            <a:off x="2158537" y="1415236"/>
            <a:ext cx="6800112" cy="4603964"/>
            <a:chOff x="2158537" y="1415236"/>
            <a:chExt cx="6800112" cy="4603964"/>
          </a:xfrm>
        </p:grpSpPr>
        <p:cxnSp>
          <p:nvCxnSpPr>
            <p:cNvPr id="13319" name="Straight Arrow Connector 12"/>
            <p:cNvCxnSpPr>
              <a:cxnSpLocks noChangeShapeType="1"/>
              <a:stCxn id="13320" idx="1"/>
            </p:cNvCxnSpPr>
            <p:nvPr/>
          </p:nvCxnSpPr>
          <p:spPr bwMode="auto">
            <a:xfrm rot="10800000" flipV="1">
              <a:off x="4633784" y="1646216"/>
              <a:ext cx="967302" cy="8992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3320" name="TextBox 15"/>
            <p:cNvSpPr txBox="1">
              <a:spLocks noChangeArrowheads="1"/>
            </p:cNvSpPr>
            <p:nvPr/>
          </p:nvSpPr>
          <p:spPr bwMode="auto">
            <a:xfrm>
              <a:off x="5601086" y="1415236"/>
              <a:ext cx="3357563" cy="4619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</a:rPr>
                <a:t>2006: EU </a:t>
              </a:r>
              <a:r>
                <a:rPr lang="en-GB" sz="1200" dirty="0" err="1">
                  <a:solidFill>
                    <a:schemeClr val="tx2"/>
                  </a:solidFill>
                </a:rPr>
                <a:t>RoHS</a:t>
              </a:r>
              <a:r>
                <a:rPr lang="en-GB" sz="1200" dirty="0">
                  <a:solidFill>
                    <a:schemeClr val="tx2"/>
                  </a:solidFill>
                </a:rPr>
                <a:t> Directive Ban 4 heavy metals &amp; 2  flame retardants in EEE</a:t>
              </a: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2158537" y="5911200"/>
              <a:ext cx="338051" cy="108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177"/>
          <p:cNvGrpSpPr/>
          <p:nvPr/>
        </p:nvGrpSpPr>
        <p:grpSpPr>
          <a:xfrm>
            <a:off x="161454" y="3175462"/>
            <a:ext cx="1825288" cy="2710538"/>
            <a:chOff x="161454" y="3175462"/>
            <a:chExt cx="1825288" cy="2710538"/>
          </a:xfrm>
        </p:grpSpPr>
        <p:grpSp>
          <p:nvGrpSpPr>
            <p:cNvPr id="23" name="Group 40"/>
            <p:cNvGrpSpPr/>
            <p:nvPr/>
          </p:nvGrpSpPr>
          <p:grpSpPr>
            <a:xfrm>
              <a:off x="161454" y="3175462"/>
              <a:ext cx="1825288" cy="1471581"/>
              <a:chOff x="3192828" y="3987338"/>
              <a:chExt cx="1825288" cy="1471581"/>
            </a:xfrm>
          </p:grpSpPr>
          <p:sp>
            <p:nvSpPr>
              <p:cNvPr id="42" name="TextBox 38"/>
              <p:cNvSpPr txBox="1">
                <a:spLocks noChangeArrowheads="1"/>
              </p:cNvSpPr>
              <p:nvPr/>
            </p:nvSpPr>
            <p:spPr bwMode="auto">
              <a:xfrm>
                <a:off x="3192828" y="4812588"/>
                <a:ext cx="1786272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chemeClr val="tx2"/>
                    </a:solidFill>
                  </a:rPr>
                  <a:t>2004: US TSCA Section 6 bans </a:t>
                </a:r>
                <a:r>
                  <a:rPr lang="en-GB" sz="1200" dirty="0" err="1">
                    <a:solidFill>
                      <a:schemeClr val="tx2"/>
                    </a:solidFill>
                  </a:rPr>
                  <a:t>penta</a:t>
                </a:r>
                <a:r>
                  <a:rPr lang="en-GB" sz="1200" dirty="0">
                    <a:solidFill>
                      <a:schemeClr val="tx2"/>
                    </a:solidFill>
                  </a:rPr>
                  <a:t> &amp; </a:t>
                </a:r>
                <a:r>
                  <a:rPr lang="en-GB" sz="1200" dirty="0" err="1">
                    <a:solidFill>
                      <a:schemeClr val="tx2"/>
                    </a:solidFill>
                  </a:rPr>
                  <a:t>octa</a:t>
                </a:r>
                <a:r>
                  <a:rPr lang="en-GB" sz="1200" dirty="0">
                    <a:solidFill>
                      <a:schemeClr val="tx2"/>
                    </a:solidFill>
                  </a:rPr>
                  <a:t> BDE</a:t>
                </a:r>
              </a:p>
            </p:txBody>
          </p:sp>
          <p:cxnSp>
            <p:nvCxnSpPr>
              <p:cNvPr id="43" name="Straight Arrow Connector 40"/>
              <p:cNvCxnSpPr>
                <a:cxnSpLocks noChangeShapeType="1"/>
                <a:stCxn id="42" idx="3"/>
              </p:cNvCxnSpPr>
              <p:nvPr/>
            </p:nvCxnSpPr>
            <p:spPr bwMode="auto">
              <a:xfrm flipV="1">
                <a:off x="4979100" y="3987338"/>
                <a:ext cx="39016" cy="114841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77" name="Rectangle 176"/>
            <p:cNvSpPr/>
            <p:nvPr/>
          </p:nvSpPr>
          <p:spPr bwMode="auto">
            <a:xfrm>
              <a:off x="1540624" y="5778000"/>
              <a:ext cx="313114" cy="108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Trends in Compliance (Continued)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52600" y="1142984"/>
            <a:ext cx="6934200" cy="5410216"/>
          </a:xfrm>
        </p:spPr>
        <p:txBody>
          <a:bodyPr/>
          <a:lstStyle/>
          <a:p>
            <a:r>
              <a:rPr lang="en-GB" dirty="0"/>
              <a:t>Management of Restricted Substances legislation is a relatively new phenomenon</a:t>
            </a:r>
          </a:p>
          <a:p>
            <a:r>
              <a:rPr lang="en-GB" dirty="0"/>
              <a:t>Growing worldwide as regulators seek to reduce environmental impacts of products</a:t>
            </a:r>
          </a:p>
          <a:p>
            <a:r>
              <a:rPr lang="en-GB" dirty="0"/>
              <a:t>New Business Risks need to be assessed and mitigated</a:t>
            </a:r>
          </a:p>
          <a:p>
            <a:pPr lvl="1"/>
            <a:r>
              <a:rPr lang="en-GB" dirty="0"/>
              <a:t>E.g. PTBBA re-classification as a CMR </a:t>
            </a:r>
            <a:r>
              <a:rPr lang="en-GB" dirty="0">
                <a:sym typeface="Wingdings" pitchFamily="2" charset="2"/>
              </a:rPr>
              <a:t> will not be registered at the end of 2010 under REACH</a:t>
            </a:r>
          </a:p>
          <a:p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Companies need appropriate systems to manage compliance and minimise business risk!</a:t>
            </a:r>
          </a:p>
          <a:p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Industries need to work as a whole – a supply chain is only as strong as its weakest link!</a:t>
            </a:r>
          </a:p>
          <a:p>
            <a:pPr lvl="1"/>
            <a:endParaRPr lang="en-GB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11118"/>
            <a:ext cx="7148506" cy="503238"/>
          </a:xfrm>
        </p:spPr>
        <p:txBody>
          <a:bodyPr/>
          <a:lstStyle/>
          <a:p>
            <a:r>
              <a:rPr lang="en-US" sz="2800" dirty="0"/>
              <a:t>Managing Restricted Substances within your BMS</a:t>
            </a:r>
            <a:endParaRPr lang="en-GB" sz="28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571868" y="2285992"/>
            <a:ext cx="3000396" cy="3198617"/>
            <a:chOff x="3571868" y="2285992"/>
            <a:chExt cx="2786082" cy="3198617"/>
          </a:xfrm>
        </p:grpSpPr>
        <p:grpSp>
          <p:nvGrpSpPr>
            <p:cNvPr id="94" name="Group 93"/>
            <p:cNvGrpSpPr/>
            <p:nvPr/>
          </p:nvGrpSpPr>
          <p:grpSpPr>
            <a:xfrm>
              <a:off x="3571868" y="2285992"/>
              <a:ext cx="2786082" cy="2928958"/>
              <a:chOff x="3571868" y="2285992"/>
              <a:chExt cx="2786082" cy="2928958"/>
            </a:xfrm>
          </p:grpSpPr>
          <p:sp>
            <p:nvSpPr>
              <p:cNvPr id="67599" name="Rectangle 15"/>
              <p:cNvSpPr>
                <a:spLocks noChangeArrowheads="1"/>
              </p:cNvSpPr>
              <p:nvPr/>
            </p:nvSpPr>
            <p:spPr bwMode="auto">
              <a:xfrm>
                <a:off x="3571868" y="2285992"/>
                <a:ext cx="2786082" cy="292895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07" name="AutoShape 23"/>
              <p:cNvSpPr>
                <a:spLocks noChangeArrowheads="1"/>
              </p:cNvSpPr>
              <p:nvPr/>
            </p:nvSpPr>
            <p:spPr bwMode="auto">
              <a:xfrm>
                <a:off x="4785360" y="2726256"/>
                <a:ext cx="1439919" cy="2345818"/>
              </a:xfrm>
              <a:prstGeom prst="flowChartProcess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04" name="Text Box 20"/>
              <p:cNvSpPr txBox="1">
                <a:spLocks noChangeArrowheads="1"/>
              </p:cNvSpPr>
              <p:nvPr/>
            </p:nvSpPr>
            <p:spPr bwMode="auto">
              <a:xfrm>
                <a:off x="3763324" y="2358830"/>
                <a:ext cx="1851209" cy="343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600" b="1" dirty="0">
                    <a:latin typeface="Arial" charset="0"/>
                  </a:rPr>
                  <a:t>Your Company</a:t>
                </a:r>
              </a:p>
            </p:txBody>
          </p:sp>
          <p:sp>
            <p:nvSpPr>
              <p:cNvPr id="67611" name="AutoShape 27"/>
              <p:cNvSpPr>
                <a:spLocks noChangeArrowheads="1"/>
              </p:cNvSpPr>
              <p:nvPr/>
            </p:nvSpPr>
            <p:spPr bwMode="auto">
              <a:xfrm>
                <a:off x="3826674" y="2726256"/>
                <a:ext cx="575775" cy="2055647"/>
              </a:xfrm>
              <a:prstGeom prst="flowChartProcess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16" name="Line 32"/>
              <p:cNvSpPr>
                <a:spLocks noChangeShapeType="1"/>
              </p:cNvSpPr>
              <p:nvPr/>
            </p:nvSpPr>
            <p:spPr bwMode="auto">
              <a:xfrm>
                <a:off x="4403403" y="4071942"/>
                <a:ext cx="3829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17" name="Line 33"/>
              <p:cNvSpPr>
                <a:spLocks noChangeShapeType="1"/>
              </p:cNvSpPr>
              <p:nvPr/>
            </p:nvSpPr>
            <p:spPr bwMode="auto">
              <a:xfrm flipH="1">
                <a:off x="4402448" y="3461110"/>
                <a:ext cx="3829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7603" name="Text Box 19"/>
            <p:cNvSpPr txBox="1">
              <a:spLocks noChangeArrowheads="1"/>
            </p:cNvSpPr>
            <p:nvPr/>
          </p:nvSpPr>
          <p:spPr bwMode="auto">
            <a:xfrm>
              <a:off x="4867958" y="2714620"/>
              <a:ext cx="1357322" cy="2769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dirty="0"/>
                <a:t>Quality </a:t>
              </a:r>
            </a:p>
            <a:p>
              <a:pPr algn="l">
                <a:spcBef>
                  <a:spcPct val="50000"/>
                </a:spcBef>
              </a:pPr>
              <a:r>
                <a:rPr lang="en-GB" sz="1200" dirty="0">
                  <a:latin typeface="Arial" charset="0"/>
                </a:rPr>
                <a:t>Engineering</a:t>
              </a:r>
            </a:p>
            <a:p>
              <a:pPr>
                <a:spcBef>
                  <a:spcPct val="50000"/>
                </a:spcBef>
              </a:pPr>
              <a:r>
                <a:rPr lang="en-GB" sz="1200" dirty="0"/>
                <a:t>Materials, Toxicology, EH&amp;S</a:t>
              </a:r>
            </a:p>
            <a:p>
              <a:pPr algn="l">
                <a:spcBef>
                  <a:spcPct val="50000"/>
                </a:spcBef>
              </a:pPr>
              <a:r>
                <a:rPr lang="en-GB" sz="1200" dirty="0">
                  <a:latin typeface="Arial" charset="0"/>
                </a:rPr>
                <a:t>IT</a:t>
              </a:r>
            </a:p>
            <a:p>
              <a:pPr algn="l">
                <a:spcBef>
                  <a:spcPct val="50000"/>
                </a:spcBef>
              </a:pPr>
              <a:r>
                <a:rPr lang="en-GB" sz="1200" dirty="0">
                  <a:latin typeface="Arial" charset="0"/>
                </a:rPr>
                <a:t>Purchasing</a:t>
              </a:r>
            </a:p>
            <a:p>
              <a:pPr algn="l">
                <a:spcBef>
                  <a:spcPct val="50000"/>
                </a:spcBef>
              </a:pPr>
              <a:r>
                <a:rPr lang="en-GB" sz="1200" dirty="0"/>
                <a:t>Legal</a:t>
              </a:r>
            </a:p>
            <a:p>
              <a:pPr algn="l">
                <a:spcBef>
                  <a:spcPct val="50000"/>
                </a:spcBef>
              </a:pPr>
              <a:r>
                <a:rPr lang="en-GB" sz="1200" dirty="0">
                  <a:latin typeface="Arial" charset="0"/>
                </a:rPr>
                <a:t>Sales &amp; Marketing</a:t>
              </a:r>
            </a:p>
            <a:p>
              <a:pPr algn="l">
                <a:spcBef>
                  <a:spcPct val="50000"/>
                </a:spcBef>
              </a:pPr>
              <a:r>
                <a:rPr lang="en-GB" sz="1200" dirty="0"/>
                <a:t>Design</a:t>
              </a:r>
              <a:endParaRPr lang="en-GB" sz="1200" dirty="0">
                <a:latin typeface="Arial" charset="0"/>
              </a:endParaRPr>
            </a:p>
          </p:txBody>
        </p:sp>
        <p:sp>
          <p:nvSpPr>
            <p:cNvPr id="67612" name="Text Box 28"/>
            <p:cNvSpPr txBox="1">
              <a:spLocks noChangeArrowheads="1"/>
            </p:cNvSpPr>
            <p:nvPr/>
          </p:nvSpPr>
          <p:spPr bwMode="auto">
            <a:xfrm>
              <a:off x="3929058" y="3093684"/>
              <a:ext cx="430887" cy="1320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dirty="0">
                  <a:latin typeface="Arial" charset="0"/>
                </a:rPr>
                <a:t>Management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43042" y="3143248"/>
            <a:ext cx="2203232" cy="1214446"/>
            <a:chOff x="1643042" y="2928934"/>
            <a:chExt cx="2203232" cy="1200329"/>
          </a:xfrm>
        </p:grpSpPr>
        <p:sp>
          <p:nvSpPr>
            <p:cNvPr id="26" name="TextBox 25"/>
            <p:cNvSpPr txBox="1"/>
            <p:nvPr/>
          </p:nvSpPr>
          <p:spPr>
            <a:xfrm>
              <a:off x="1643042" y="2928934"/>
              <a:ext cx="1643074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1200" dirty="0"/>
                <a:t>Assessment &amp; Planning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200" dirty="0"/>
                <a:t>Aspects register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200" dirty="0"/>
                <a:t>Company Strategy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200" dirty="0"/>
                <a:t>Reporting to Stakeholders</a:t>
              </a:r>
            </a:p>
          </p:txBody>
        </p:sp>
        <p:cxnSp>
          <p:nvCxnSpPr>
            <p:cNvPr id="28" name="Straight Arrow Connector 27"/>
            <p:cNvCxnSpPr>
              <a:stCxn id="26" idx="3"/>
              <a:endCxn id="67611" idx="1"/>
            </p:cNvCxnSpPr>
            <p:nvPr/>
          </p:nvCxnSpPr>
          <p:spPr bwMode="auto">
            <a:xfrm>
              <a:off x="3286116" y="3529099"/>
              <a:ext cx="560158" cy="35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3" name="Group 92"/>
          <p:cNvGrpSpPr/>
          <p:nvPr/>
        </p:nvGrpSpPr>
        <p:grpSpPr>
          <a:xfrm>
            <a:off x="5857884" y="857232"/>
            <a:ext cx="3143272" cy="2428892"/>
            <a:chOff x="5857884" y="857232"/>
            <a:chExt cx="3143272" cy="2428892"/>
          </a:xfrm>
        </p:grpSpPr>
        <p:grpSp>
          <p:nvGrpSpPr>
            <p:cNvPr id="92" name="Group 91"/>
            <p:cNvGrpSpPr/>
            <p:nvPr/>
          </p:nvGrpSpPr>
          <p:grpSpPr>
            <a:xfrm>
              <a:off x="6072198" y="857232"/>
              <a:ext cx="2928958" cy="2178858"/>
              <a:chOff x="6072198" y="857232"/>
              <a:chExt cx="2928958" cy="2178858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858016" y="857232"/>
                <a:ext cx="2143140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eaLnBrk="0" hangingPunct="0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GB" sz="1200" dirty="0"/>
                  <a:t>Quality systems integration</a:t>
                </a:r>
              </a:p>
              <a:p>
                <a:pPr lvl="0" eaLnBrk="0" hangingPunct="0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GB" sz="1200" dirty="0"/>
                  <a:t>Supplier Audit</a:t>
                </a:r>
              </a:p>
              <a:p>
                <a:pPr lvl="0" eaLnBrk="0" hangingPunct="0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GB" sz="1200" dirty="0"/>
                  <a:t>Substitution planning</a:t>
                </a:r>
              </a:p>
              <a:p>
                <a:pPr lvl="0" eaLnBrk="0" hangingPunct="0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GB" sz="1200" dirty="0"/>
                  <a:t>Requalification of material and parts</a:t>
                </a:r>
                <a:endParaRPr lang="en-GB" dirty="0"/>
              </a:p>
            </p:txBody>
          </p:sp>
          <p:cxnSp>
            <p:nvCxnSpPr>
              <p:cNvPr id="45" name="Straight Arrow Connector 44"/>
              <p:cNvCxnSpPr>
                <a:stCxn id="38" idx="1"/>
                <a:endCxn id="46" idx="1"/>
              </p:cNvCxnSpPr>
              <p:nvPr/>
            </p:nvCxnSpPr>
            <p:spPr bwMode="auto">
              <a:xfrm rot="10800000" flipV="1">
                <a:off x="6072198" y="1365063"/>
                <a:ext cx="785818" cy="167102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46" name="Right Brace 45"/>
            <p:cNvSpPr/>
            <p:nvPr/>
          </p:nvSpPr>
          <p:spPr bwMode="auto">
            <a:xfrm>
              <a:off x="5857884" y="2786058"/>
              <a:ext cx="214314" cy="500066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714480" y="857232"/>
            <a:ext cx="3286148" cy="3000395"/>
            <a:chOff x="1714480" y="857232"/>
            <a:chExt cx="3286148" cy="3000395"/>
          </a:xfrm>
        </p:grpSpPr>
        <p:sp>
          <p:nvSpPr>
            <p:cNvPr id="40" name="TextBox 39"/>
            <p:cNvSpPr txBox="1"/>
            <p:nvPr/>
          </p:nvSpPr>
          <p:spPr>
            <a:xfrm>
              <a:off x="1714480" y="857232"/>
              <a:ext cx="207170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en-GB" sz="1200" dirty="0"/>
                <a:t>Augmenting existing systems for compliance &amp; risk management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-GB" sz="1200" dirty="0"/>
                <a:t>Identification of appropriate  systems to support compliance strategy</a:t>
              </a:r>
            </a:p>
          </p:txBody>
        </p:sp>
        <p:cxnSp>
          <p:nvCxnSpPr>
            <p:cNvPr id="58" name="Straight Arrow Connector 57"/>
            <p:cNvCxnSpPr>
              <a:stCxn id="40" idx="2"/>
            </p:cNvCxnSpPr>
            <p:nvPr/>
          </p:nvCxnSpPr>
          <p:spPr bwMode="auto">
            <a:xfrm rot="16200000" flipH="1">
              <a:off x="2975446" y="1832445"/>
              <a:ext cx="1800067" cy="22502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>
            <a:off x="5857884" y="3500438"/>
            <a:ext cx="3071834" cy="1200329"/>
            <a:chOff x="5857884" y="3500438"/>
            <a:chExt cx="3071834" cy="1200329"/>
          </a:xfrm>
        </p:grpSpPr>
        <p:sp>
          <p:nvSpPr>
            <p:cNvPr id="42" name="TextBox 41"/>
            <p:cNvSpPr txBox="1"/>
            <p:nvPr/>
          </p:nvSpPr>
          <p:spPr>
            <a:xfrm>
              <a:off x="6858016" y="3500438"/>
              <a:ext cx="207170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en-GB" sz="1200" dirty="0"/>
                <a:t>Supplier rating &amp; risk assessment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-GB" sz="1200" dirty="0"/>
                <a:t>Enforcement of reporting requirements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-GB" sz="1200" dirty="0"/>
                <a:t>Cost negotiations with suppliers</a:t>
              </a:r>
            </a:p>
          </p:txBody>
        </p:sp>
        <p:cxnSp>
          <p:nvCxnSpPr>
            <p:cNvPr id="60" name="Straight Arrow Connector 59"/>
            <p:cNvCxnSpPr>
              <a:stCxn id="42" idx="1"/>
            </p:cNvCxnSpPr>
            <p:nvPr/>
          </p:nvCxnSpPr>
          <p:spPr bwMode="auto">
            <a:xfrm rot="10800000" flipV="1">
              <a:off x="5857884" y="4100602"/>
              <a:ext cx="1000132" cy="427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1" name="Group 90"/>
          <p:cNvGrpSpPr/>
          <p:nvPr/>
        </p:nvGrpSpPr>
        <p:grpSpPr>
          <a:xfrm>
            <a:off x="6072198" y="2071678"/>
            <a:ext cx="2857520" cy="1357321"/>
            <a:chOff x="6072198" y="2071678"/>
            <a:chExt cx="2857520" cy="1357321"/>
          </a:xfrm>
        </p:grpSpPr>
        <p:sp>
          <p:nvSpPr>
            <p:cNvPr id="70" name="TextBox 69"/>
            <p:cNvSpPr txBox="1"/>
            <p:nvPr/>
          </p:nvSpPr>
          <p:spPr>
            <a:xfrm>
              <a:off x="6858016" y="2071678"/>
              <a:ext cx="207170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en-GB" sz="1200" dirty="0"/>
                <a:t>Legislative monitoring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-GB" sz="1200" dirty="0"/>
                <a:t>Materials compliance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-GB" sz="1200" dirty="0"/>
                <a:t>Legal &amp; voluntary initiatives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-GB" sz="1200" dirty="0"/>
                <a:t>Material &amp; substance inventory</a:t>
              </a:r>
            </a:p>
          </p:txBody>
        </p:sp>
        <p:cxnSp>
          <p:nvCxnSpPr>
            <p:cNvPr id="71" name="Straight Arrow Connector 70"/>
            <p:cNvCxnSpPr>
              <a:stCxn id="70" idx="1"/>
            </p:cNvCxnSpPr>
            <p:nvPr/>
          </p:nvCxnSpPr>
          <p:spPr bwMode="auto">
            <a:xfrm rot="10800000" flipV="1">
              <a:off x="6072198" y="2671842"/>
              <a:ext cx="785818" cy="7571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1714480" y="4643446"/>
            <a:ext cx="3286148" cy="1872919"/>
            <a:chOff x="1714480" y="4429132"/>
            <a:chExt cx="3286148" cy="1872919"/>
          </a:xfrm>
        </p:grpSpPr>
        <p:sp>
          <p:nvSpPr>
            <p:cNvPr id="39" name="TextBox 38"/>
            <p:cNvSpPr txBox="1"/>
            <p:nvPr/>
          </p:nvSpPr>
          <p:spPr>
            <a:xfrm>
              <a:off x="1714480" y="5286388"/>
              <a:ext cx="3000396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eaLnBrk="0" hangingPunct="0">
                <a:buFont typeface="Arial" pitchFamily="34" charset="0"/>
                <a:buChar char="•"/>
              </a:pPr>
              <a:r>
                <a:rPr lang="en-GB" sz="1200" dirty="0"/>
                <a:t>Communication of corporate restricted substances strategy to stakeholders for business advantage 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en-GB" sz="1200" dirty="0"/>
                <a:t>Implementation of legal obligations e.g. Consumer information on SVHC content</a:t>
              </a:r>
            </a:p>
          </p:txBody>
        </p:sp>
        <p:cxnSp>
          <p:nvCxnSpPr>
            <p:cNvPr id="74" name="Straight Arrow Connector 73"/>
            <p:cNvCxnSpPr>
              <a:stCxn id="39" idx="0"/>
            </p:cNvCxnSpPr>
            <p:nvPr/>
          </p:nvCxnSpPr>
          <p:spPr bwMode="auto">
            <a:xfrm rot="5400000" flipH="1" flipV="1">
              <a:off x="3679025" y="3964785"/>
              <a:ext cx="857256" cy="17859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9" name="Group 88"/>
          <p:cNvGrpSpPr/>
          <p:nvPr/>
        </p:nvGrpSpPr>
        <p:grpSpPr>
          <a:xfrm>
            <a:off x="4929190" y="5072074"/>
            <a:ext cx="1785950" cy="1616815"/>
            <a:chOff x="4929190" y="5072074"/>
            <a:chExt cx="1785950" cy="1616815"/>
          </a:xfrm>
        </p:grpSpPr>
        <p:sp>
          <p:nvSpPr>
            <p:cNvPr id="41" name="TextBox 40"/>
            <p:cNvSpPr txBox="1"/>
            <p:nvPr/>
          </p:nvSpPr>
          <p:spPr>
            <a:xfrm>
              <a:off x="4929190" y="5857892"/>
              <a:ext cx="178595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en-GB" sz="1200" dirty="0"/>
                <a:t>Design for Environment 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-GB" sz="1200" dirty="0"/>
                <a:t>Legal compliance of future products</a:t>
              </a:r>
              <a:endParaRPr lang="en-GB" dirty="0"/>
            </a:p>
          </p:txBody>
        </p:sp>
        <p:cxnSp>
          <p:nvCxnSpPr>
            <p:cNvPr id="78" name="Straight Arrow Connector 77"/>
            <p:cNvCxnSpPr>
              <a:stCxn id="41" idx="0"/>
            </p:cNvCxnSpPr>
            <p:nvPr/>
          </p:nvCxnSpPr>
          <p:spPr bwMode="auto">
            <a:xfrm rot="16200000" flipV="1">
              <a:off x="5197083" y="5232809"/>
              <a:ext cx="785818" cy="4643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0" name="Group 89"/>
          <p:cNvGrpSpPr/>
          <p:nvPr/>
        </p:nvGrpSpPr>
        <p:grpSpPr>
          <a:xfrm>
            <a:off x="5500694" y="4429132"/>
            <a:ext cx="3429024" cy="1515729"/>
            <a:chOff x="5500694" y="4429132"/>
            <a:chExt cx="3429024" cy="1515729"/>
          </a:xfrm>
        </p:grpSpPr>
        <p:sp>
          <p:nvSpPr>
            <p:cNvPr id="43" name="TextBox 42"/>
            <p:cNvSpPr txBox="1"/>
            <p:nvPr/>
          </p:nvSpPr>
          <p:spPr>
            <a:xfrm>
              <a:off x="6858016" y="4929198"/>
              <a:ext cx="2071702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en-GB" sz="1200" dirty="0"/>
                <a:t>Customer &amp; supplier contract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-GB" sz="1200" dirty="0"/>
                <a:t>Future stock liability issues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200" dirty="0"/>
                <a:t>Corporate liability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200" dirty="0"/>
                <a:t>Due diligence defence</a:t>
              </a:r>
            </a:p>
          </p:txBody>
        </p:sp>
        <p:cxnSp>
          <p:nvCxnSpPr>
            <p:cNvPr id="86" name="Straight Arrow Connector 85"/>
            <p:cNvCxnSpPr>
              <a:stCxn id="43" idx="1"/>
            </p:cNvCxnSpPr>
            <p:nvPr/>
          </p:nvCxnSpPr>
          <p:spPr bwMode="auto">
            <a:xfrm rot="10800000">
              <a:off x="5500694" y="4429132"/>
              <a:ext cx="1357322" cy="10078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85728"/>
            <a:ext cx="7148506" cy="503238"/>
          </a:xfrm>
        </p:spPr>
        <p:txBody>
          <a:bodyPr/>
          <a:lstStyle/>
          <a:p>
            <a:r>
              <a:rPr lang="en-US" sz="2800" dirty="0"/>
              <a:t>Managing Restricted Substances Across an Industry</a:t>
            </a:r>
            <a:endParaRPr lang="en-GB" sz="2800" dirty="0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7242170" y="3795706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5441945" y="3000372"/>
            <a:ext cx="1368425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charset="0"/>
              </a:rPr>
              <a:t>Toxicology</a:t>
            </a:r>
          </a:p>
          <a:p>
            <a:pPr algn="l"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charset="0"/>
              </a:rPr>
              <a:t>Engineering</a:t>
            </a:r>
          </a:p>
          <a:p>
            <a:pPr algn="l"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charset="0"/>
              </a:rPr>
              <a:t>IT</a:t>
            </a:r>
          </a:p>
          <a:p>
            <a:pPr algn="l"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charset="0"/>
              </a:rPr>
              <a:t>Quality</a:t>
            </a:r>
          </a:p>
          <a:p>
            <a:pPr algn="l"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  <a:latin typeface="Arial" charset="0"/>
              </a:rPr>
              <a:t>Purchasing</a:t>
            </a:r>
          </a:p>
          <a:p>
            <a:pPr algn="l"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</a:rPr>
              <a:t>Legal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217983" y="3292469"/>
            <a:ext cx="428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  <a:latin typeface="Arial" charset="0"/>
              </a:rPr>
              <a:t>Management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000496" y="2571744"/>
            <a:ext cx="2786082" cy="2928958"/>
            <a:chOff x="3571868" y="2285992"/>
            <a:chExt cx="2786082" cy="2928958"/>
          </a:xfrm>
        </p:grpSpPr>
        <p:grpSp>
          <p:nvGrpSpPr>
            <p:cNvPr id="26" name="Group 93"/>
            <p:cNvGrpSpPr/>
            <p:nvPr/>
          </p:nvGrpSpPr>
          <p:grpSpPr>
            <a:xfrm>
              <a:off x="3571868" y="2285992"/>
              <a:ext cx="2786082" cy="2928958"/>
              <a:chOff x="3571868" y="2285992"/>
              <a:chExt cx="2786082" cy="2928958"/>
            </a:xfrm>
          </p:grpSpPr>
          <p:sp>
            <p:nvSpPr>
              <p:cNvPr id="29" name="Rectangle 15"/>
              <p:cNvSpPr>
                <a:spLocks noChangeArrowheads="1"/>
              </p:cNvSpPr>
              <p:nvPr/>
            </p:nvSpPr>
            <p:spPr bwMode="auto">
              <a:xfrm>
                <a:off x="3571868" y="2285992"/>
                <a:ext cx="2786082" cy="292895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" name="AutoShape 23"/>
              <p:cNvSpPr>
                <a:spLocks noChangeArrowheads="1"/>
              </p:cNvSpPr>
              <p:nvPr/>
            </p:nvSpPr>
            <p:spPr bwMode="auto">
              <a:xfrm>
                <a:off x="4785360" y="2726256"/>
                <a:ext cx="1341598" cy="2345818"/>
              </a:xfrm>
              <a:prstGeom prst="flowChartProcess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" name="Text Box 20"/>
              <p:cNvSpPr txBox="1">
                <a:spLocks noChangeArrowheads="1"/>
              </p:cNvSpPr>
              <p:nvPr/>
            </p:nvSpPr>
            <p:spPr bwMode="auto">
              <a:xfrm>
                <a:off x="3763324" y="2358830"/>
                <a:ext cx="1851209" cy="343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600" b="1" dirty="0">
                    <a:latin typeface="Arial" charset="0"/>
                  </a:rPr>
                  <a:t>Your Company</a:t>
                </a:r>
              </a:p>
            </p:txBody>
          </p:sp>
          <p:sp>
            <p:nvSpPr>
              <p:cNvPr id="32" name="AutoShape 27"/>
              <p:cNvSpPr>
                <a:spLocks noChangeArrowheads="1"/>
              </p:cNvSpPr>
              <p:nvPr/>
            </p:nvSpPr>
            <p:spPr bwMode="auto">
              <a:xfrm>
                <a:off x="3826674" y="2726256"/>
                <a:ext cx="575775" cy="2055647"/>
              </a:xfrm>
              <a:prstGeom prst="flowChartProcess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>
                <a:off x="4403403" y="4071942"/>
                <a:ext cx="3829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 flipH="1">
                <a:off x="4402448" y="3461110"/>
                <a:ext cx="3829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4929190" y="2714620"/>
              <a:ext cx="1213492" cy="240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dirty="0"/>
                <a:t>Quality </a:t>
              </a:r>
            </a:p>
            <a:p>
              <a:pPr algn="l">
                <a:spcBef>
                  <a:spcPct val="50000"/>
                </a:spcBef>
              </a:pPr>
              <a:r>
                <a:rPr lang="en-GB" sz="1200" dirty="0">
                  <a:latin typeface="Arial" charset="0"/>
                </a:rPr>
                <a:t>Engineering</a:t>
              </a:r>
            </a:p>
            <a:p>
              <a:pPr>
                <a:spcBef>
                  <a:spcPct val="50000"/>
                </a:spcBef>
              </a:pPr>
              <a:r>
                <a:rPr lang="en-GB" sz="1200" dirty="0"/>
                <a:t>Materials</a:t>
              </a:r>
            </a:p>
            <a:p>
              <a:pPr algn="l">
                <a:spcBef>
                  <a:spcPct val="50000"/>
                </a:spcBef>
              </a:pPr>
              <a:r>
                <a:rPr lang="en-GB" sz="1200" dirty="0">
                  <a:latin typeface="Arial" charset="0"/>
                </a:rPr>
                <a:t>IT</a:t>
              </a:r>
            </a:p>
            <a:p>
              <a:pPr algn="l">
                <a:spcBef>
                  <a:spcPct val="50000"/>
                </a:spcBef>
              </a:pPr>
              <a:r>
                <a:rPr lang="en-GB" sz="1200" dirty="0">
                  <a:latin typeface="Arial" charset="0"/>
                </a:rPr>
                <a:t>Purchasing</a:t>
              </a:r>
            </a:p>
            <a:p>
              <a:pPr algn="l">
                <a:spcBef>
                  <a:spcPct val="50000"/>
                </a:spcBef>
              </a:pPr>
              <a:r>
                <a:rPr lang="en-GB" sz="1200" dirty="0"/>
                <a:t>Legal</a:t>
              </a:r>
            </a:p>
            <a:p>
              <a:pPr algn="l">
                <a:spcBef>
                  <a:spcPct val="50000"/>
                </a:spcBef>
              </a:pPr>
              <a:r>
                <a:rPr lang="en-GB" sz="1200" dirty="0">
                  <a:latin typeface="Arial" charset="0"/>
                </a:rPr>
                <a:t>Sales &amp; Marketing</a:t>
              </a:r>
            </a:p>
            <a:p>
              <a:pPr algn="l">
                <a:spcBef>
                  <a:spcPct val="50000"/>
                </a:spcBef>
              </a:pPr>
              <a:r>
                <a:rPr lang="en-GB" sz="1200" dirty="0"/>
                <a:t>Design</a:t>
              </a:r>
              <a:endParaRPr lang="en-GB" sz="1200" dirty="0">
                <a:latin typeface="Arial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929058" y="3093684"/>
              <a:ext cx="430887" cy="1320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dirty="0">
                  <a:latin typeface="Arial" charset="0"/>
                </a:rPr>
                <a:t>Management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286116" y="1214422"/>
            <a:ext cx="4929222" cy="1357322"/>
            <a:chOff x="3286116" y="1214422"/>
            <a:chExt cx="4929222" cy="1357322"/>
          </a:xfrm>
        </p:grpSpPr>
        <p:sp>
          <p:nvSpPr>
            <p:cNvPr id="67627" name="Line 43"/>
            <p:cNvSpPr>
              <a:spLocks noChangeShapeType="1"/>
            </p:cNvSpPr>
            <p:nvPr/>
          </p:nvSpPr>
          <p:spPr bwMode="auto">
            <a:xfrm flipV="1">
              <a:off x="5786446" y="1785926"/>
              <a:ext cx="0" cy="7858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628" name="Text Box 44"/>
            <p:cNvSpPr txBox="1">
              <a:spLocks noChangeArrowheads="1"/>
            </p:cNvSpPr>
            <p:nvPr/>
          </p:nvSpPr>
          <p:spPr bwMode="auto">
            <a:xfrm>
              <a:off x="3286116" y="1214422"/>
              <a:ext cx="4464050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1" dirty="0">
                  <a:latin typeface="Arial" charset="0"/>
                </a:rPr>
                <a:t>Customers &amp; Other Stakeholders (e.g. Regulators, consumers)</a:t>
              </a:r>
            </a:p>
          </p:txBody>
        </p:sp>
        <p:sp>
          <p:nvSpPr>
            <p:cNvPr id="67630" name="Line 46"/>
            <p:cNvSpPr>
              <a:spLocks noChangeShapeType="1"/>
            </p:cNvSpPr>
            <p:nvPr/>
          </p:nvSpPr>
          <p:spPr bwMode="auto">
            <a:xfrm>
              <a:off x="5214942" y="1785926"/>
              <a:ext cx="0" cy="7858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29058" y="1928802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Communication of requirements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57884" y="1928802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Reporting on compliance &amp; risk management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29058" y="5499116"/>
            <a:ext cx="3286148" cy="1195392"/>
            <a:chOff x="3929058" y="5499116"/>
            <a:chExt cx="3286148" cy="1195392"/>
          </a:xfrm>
        </p:grpSpPr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4929190" y="6357958"/>
              <a:ext cx="1223963" cy="336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1" dirty="0">
                  <a:latin typeface="Arial" charset="0"/>
                </a:rPr>
                <a:t>Suppliers</a:t>
              </a:r>
            </a:p>
          </p:txBody>
        </p:sp>
        <p:sp>
          <p:nvSpPr>
            <p:cNvPr id="67622" name="Line 38"/>
            <p:cNvSpPr>
              <a:spLocks noChangeShapeType="1"/>
            </p:cNvSpPr>
            <p:nvPr/>
          </p:nvSpPr>
          <p:spPr bwMode="auto">
            <a:xfrm flipH="1">
              <a:off x="5214942" y="5499116"/>
              <a:ext cx="3171" cy="858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623" name="Line 39"/>
            <p:cNvSpPr>
              <a:spLocks noChangeShapeType="1"/>
            </p:cNvSpPr>
            <p:nvPr/>
          </p:nvSpPr>
          <p:spPr bwMode="auto">
            <a:xfrm flipV="1">
              <a:off x="5786446" y="5499116"/>
              <a:ext cx="7930" cy="858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29058" y="5643578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Communication of requirements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57884" y="5643578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Reporting on compliance &amp; risk management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785918" y="2571744"/>
            <a:ext cx="2214578" cy="3539430"/>
            <a:chOff x="1785918" y="2571744"/>
            <a:chExt cx="2214578" cy="3539430"/>
          </a:xfrm>
        </p:grpSpPr>
        <p:sp>
          <p:nvSpPr>
            <p:cNvPr id="67610" name="Text Box 26"/>
            <p:cNvSpPr txBox="1">
              <a:spLocks noChangeArrowheads="1"/>
            </p:cNvSpPr>
            <p:nvPr/>
          </p:nvSpPr>
          <p:spPr bwMode="auto">
            <a:xfrm>
              <a:off x="1785918" y="2571744"/>
              <a:ext cx="1785950" cy="353943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 b="1" dirty="0"/>
                <a:t>Materials Trade Organisations &amp; Key materials manufacturers</a:t>
              </a:r>
            </a:p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GB" sz="1200" dirty="0"/>
                <a:t>Monitoring future legislation</a:t>
              </a:r>
            </a:p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GB" sz="1200" dirty="0"/>
                <a:t>R&amp;D of alternatives ahead of phase out dates</a:t>
              </a:r>
            </a:p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GB" sz="1200" dirty="0"/>
                <a:t>Dissemination of guidance and information to members / customers</a:t>
              </a:r>
            </a:p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GB" sz="1200" dirty="0"/>
                <a:t>Lobbying &amp; cooperation with Regulators</a:t>
              </a:r>
              <a:endParaRPr lang="en-GB" sz="1600" b="1" dirty="0">
                <a:latin typeface="Arial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3571868" y="3857628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rot="10800000">
              <a:off x="3571868" y="4286256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6786578" y="2571744"/>
            <a:ext cx="2214578" cy="3108543"/>
            <a:chOff x="6786578" y="2285992"/>
            <a:chExt cx="2214578" cy="3108543"/>
          </a:xfrm>
        </p:grpSpPr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7215206" y="2285992"/>
              <a:ext cx="1785950" cy="310854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400" b="1" dirty="0"/>
                <a:t>Industry Specialist Groups</a:t>
              </a:r>
            </a:p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GB" sz="1200" dirty="0"/>
                <a:t>Development of industry standards for reporting &amp; communication</a:t>
              </a:r>
            </a:p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GB" sz="1200" dirty="0"/>
                <a:t>Common data exchange formats</a:t>
              </a:r>
            </a:p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GB" sz="1200" dirty="0"/>
                <a:t>Awareness raising and development of practical guidance</a:t>
              </a:r>
            </a:p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GB" sz="1200" dirty="0"/>
                <a:t>Lobbying &amp; cooperation with Regulators</a:t>
              </a:r>
              <a:endParaRPr lang="en-GB" sz="1600" b="1" dirty="0">
                <a:latin typeface="Arial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rot="10800000">
              <a:off x="6786578" y="3571876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6786578" y="4000504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Automotive Preparations for REACH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35150"/>
            <a:ext cx="8070850" cy="4337050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43042" y="1214422"/>
            <a:ext cx="7311889" cy="1087439"/>
            <a:chOff x="1643042" y="1214422"/>
            <a:chExt cx="7311889" cy="1087439"/>
          </a:xfrm>
        </p:grpSpPr>
        <p:pic>
          <p:nvPicPr>
            <p:cNvPr id="8602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13818" t="24414" r="34489" b="46072"/>
            <a:stretch>
              <a:fillRect/>
            </a:stretch>
          </p:blipFill>
          <p:spPr bwMode="auto">
            <a:xfrm>
              <a:off x="7286644" y="1571612"/>
              <a:ext cx="166828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602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4348" t="36749" r="29501" b="48317"/>
            <a:stretch>
              <a:fillRect/>
            </a:stretch>
          </p:blipFill>
          <p:spPr bwMode="auto">
            <a:xfrm>
              <a:off x="1785919" y="1643050"/>
              <a:ext cx="4615594" cy="658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6026" name="Line 10"/>
            <p:cNvSpPr>
              <a:spLocks noChangeShapeType="1"/>
            </p:cNvSpPr>
            <p:nvPr/>
          </p:nvSpPr>
          <p:spPr bwMode="auto">
            <a:xfrm>
              <a:off x="6429388" y="1857364"/>
              <a:ext cx="71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>
              <a:off x="6429388" y="2071678"/>
              <a:ext cx="71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6028" name="Text Box 12"/>
            <p:cNvSpPr txBox="1">
              <a:spLocks noChangeArrowheads="1"/>
            </p:cNvSpPr>
            <p:nvPr/>
          </p:nvSpPr>
          <p:spPr bwMode="auto">
            <a:xfrm>
              <a:off x="1643042" y="1214422"/>
              <a:ext cx="33845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>
                  <a:latin typeface="Arial" charset="0"/>
                </a:rPr>
                <a:t>Global Preparations</a:t>
              </a:r>
              <a:endParaRPr lang="en-GB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14480" y="2428868"/>
            <a:ext cx="7429520" cy="1615827"/>
            <a:chOff x="1714480" y="2428868"/>
            <a:chExt cx="7429520" cy="1615827"/>
          </a:xfrm>
        </p:grpSpPr>
        <p:pic>
          <p:nvPicPr>
            <p:cNvPr id="860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0139" t="26367" r="10872" b="44098"/>
            <a:stretch>
              <a:fillRect/>
            </a:stretch>
          </p:blipFill>
          <p:spPr bwMode="auto">
            <a:xfrm>
              <a:off x="4304464" y="2571744"/>
              <a:ext cx="4839536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1714480" y="2428868"/>
              <a:ext cx="2786082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/>
                <a:t>UK Preparations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GB" dirty="0"/>
                <a:t>Awareness raising by UK Automotive REACH Group seminars throughout 2007 / 2008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85918" y="4286256"/>
            <a:ext cx="5527689" cy="1754326"/>
            <a:chOff x="1785918" y="4286256"/>
            <a:chExt cx="5527689" cy="1754326"/>
          </a:xfrm>
        </p:grpSpPr>
        <p:pic>
          <p:nvPicPr>
            <p:cNvPr id="8602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13971" t="19771" r="53542" b="71535"/>
            <a:stretch>
              <a:fillRect/>
            </a:stretch>
          </p:blipFill>
          <p:spPr bwMode="auto">
            <a:xfrm>
              <a:off x="3786182" y="4500570"/>
              <a:ext cx="3527425" cy="58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1785918" y="4286256"/>
              <a:ext cx="192882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Supply chain communication / declaration tool for pre Registration</a:t>
              </a:r>
            </a:p>
            <a:p>
              <a:endParaRPr lang="en-GB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14942" y="4143380"/>
            <a:ext cx="3748679" cy="2428892"/>
            <a:chOff x="5214942" y="4143380"/>
            <a:chExt cx="3748679" cy="2428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35547" t="10417" r="33984" b="7638"/>
            <a:stretch>
              <a:fillRect/>
            </a:stretch>
          </p:blipFill>
          <p:spPr bwMode="auto">
            <a:xfrm>
              <a:off x="7358082" y="4143380"/>
              <a:ext cx="1605539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214942" y="5429264"/>
              <a:ext cx="1857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Practical guide for Compliance Strategy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&amp; Conclusions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714480" y="1142984"/>
            <a:ext cx="6934200" cy="5181600"/>
          </a:xfrm>
        </p:spPr>
        <p:txBody>
          <a:bodyPr/>
          <a:lstStyle/>
          <a:p>
            <a:r>
              <a:rPr lang="en-GB" dirty="0"/>
              <a:t>Managing Restricted Substances is essential for doing business in manufacturing</a:t>
            </a:r>
          </a:p>
          <a:p>
            <a:r>
              <a:rPr lang="en-GB" dirty="0"/>
              <a:t>Compliance &amp; Risk Management needs to become part of everyday workflows</a:t>
            </a:r>
          </a:p>
          <a:p>
            <a:r>
              <a:rPr lang="en-GB" dirty="0"/>
              <a:t>Integrating compliance into an existing business management system can be an appropriate means to deliver this in a robust, auditable manner</a:t>
            </a:r>
          </a:p>
          <a:p>
            <a:r>
              <a:rPr lang="en-GB" dirty="0"/>
              <a:t>Many companies have limited resource, and understanding compliance &amp; risk management is not easy</a:t>
            </a:r>
          </a:p>
          <a:p>
            <a:r>
              <a:rPr lang="en-GB" dirty="0">
                <a:sym typeface="Wingdings" pitchFamily="2" charset="2"/>
              </a:rPr>
              <a:t>Industry, trade organisations, Government and specialist groups need to work together to provide support &amp; guidance, and develop </a:t>
            </a:r>
            <a:r>
              <a:rPr lang="en-GB" dirty="0"/>
              <a:t>efficient means of compliance &amp; risk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EPR Consulting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Consultancy for Extended Producer Responsibility </a:t>
            </a:r>
          </a:p>
          <a:p>
            <a:pPr lvl="1"/>
            <a:r>
              <a:rPr lang="en-GB" dirty="0"/>
              <a:t>Assessment &amp; Planning</a:t>
            </a:r>
          </a:p>
          <a:p>
            <a:pPr lvl="1"/>
            <a:r>
              <a:rPr lang="en-GB" dirty="0"/>
              <a:t>Training </a:t>
            </a:r>
          </a:p>
          <a:p>
            <a:pPr lvl="1"/>
            <a:r>
              <a:rPr lang="en-GB" dirty="0"/>
              <a:t>Outsourcing</a:t>
            </a:r>
          </a:p>
          <a:p>
            <a:r>
              <a:rPr lang="en-GB" dirty="0"/>
              <a:t>Partner to Tetra Tech in US, CERC in P.R. China</a:t>
            </a:r>
          </a:p>
          <a:p>
            <a:r>
              <a:rPr lang="en-GB" dirty="0"/>
              <a:t>HP training partner on automotive International Material Data System UK, India, South Africa, Australia</a:t>
            </a:r>
          </a:p>
          <a:p>
            <a:r>
              <a:rPr lang="en-GB" dirty="0"/>
              <a:t>Managers of the IMDS Chemical Substance List</a:t>
            </a:r>
          </a:p>
          <a:p>
            <a:r>
              <a:rPr lang="en-GB" dirty="0"/>
              <a:t>Contracted to </a:t>
            </a:r>
            <a:r>
              <a:rPr lang="en-GB" dirty="0" err="1"/>
              <a:t>Granta</a:t>
            </a:r>
            <a:r>
              <a:rPr lang="en-GB" dirty="0"/>
              <a:t> Design supporting </a:t>
            </a:r>
            <a:r>
              <a:rPr lang="en-GB" dirty="0" err="1"/>
              <a:t>Granta</a:t>
            </a:r>
            <a:r>
              <a:rPr lang="en-GB" dirty="0"/>
              <a:t> MI: Restricted Substances Solution</a:t>
            </a:r>
          </a:p>
          <a:p>
            <a:r>
              <a:rPr lang="en-GB" dirty="0"/>
              <a:t>Member of the UK Automotive REACH Group</a:t>
            </a:r>
          </a:p>
          <a:p>
            <a:r>
              <a:rPr lang="en-GB" dirty="0"/>
              <a:t>For further information: www.EPR-Consulting.co.uk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752600" y="1071563"/>
            <a:ext cx="6934200" cy="5481637"/>
          </a:xfrm>
        </p:spPr>
        <p:txBody>
          <a:bodyPr/>
          <a:lstStyle/>
          <a:p>
            <a:pPr eaLnBrk="1" hangingPunct="1"/>
            <a:r>
              <a:rPr lang="en-GB" dirty="0"/>
              <a:t>Overview of ELV &amp; Cr6+ Phase out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Key lessons learned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>
                <a:sym typeface="Wingdings" pitchFamily="2" charset="2"/>
              </a:rPr>
              <a:t>Trends in Compliance</a:t>
            </a:r>
          </a:p>
          <a:p>
            <a:pPr eaLnBrk="1" hangingPunct="1"/>
            <a:endParaRPr lang="en-GB" dirty="0">
              <a:sym typeface="Wingdings" pitchFamily="2" charset="2"/>
            </a:endParaRPr>
          </a:p>
          <a:p>
            <a:pPr eaLnBrk="1" hangingPunct="1"/>
            <a:r>
              <a:rPr lang="en-GB" dirty="0">
                <a:sym typeface="Wingdings" pitchFamily="2" charset="2"/>
              </a:rPr>
              <a:t>Managing Compliance via a BMS</a:t>
            </a:r>
          </a:p>
          <a:p>
            <a:pPr eaLnBrk="1" hangingPunct="1"/>
            <a:endParaRPr lang="en-GB" dirty="0">
              <a:sym typeface="Wingdings" pitchFamily="2" charset="2"/>
            </a:endParaRPr>
          </a:p>
          <a:p>
            <a:pPr eaLnBrk="1" hangingPunct="1"/>
            <a:r>
              <a:rPr lang="en-GB" dirty="0">
                <a:sym typeface="Wingdings" pitchFamily="2" charset="2"/>
              </a:rPr>
              <a:t>Overview of the UK Automotive response to REACH</a:t>
            </a:r>
          </a:p>
          <a:p>
            <a:pPr eaLnBrk="1" hangingPunct="1"/>
            <a:endParaRPr lang="en-GB" dirty="0">
              <a:sym typeface="Wingdings" pitchFamily="2" charset="2"/>
            </a:endParaRPr>
          </a:p>
          <a:p>
            <a:pPr eaLnBrk="1" hangingPunct="1"/>
            <a:r>
              <a:rPr lang="en-GB" dirty="0">
                <a:sym typeface="Wingdings" pitchFamily="2" charset="2"/>
              </a:rPr>
              <a:t>Summary &amp; Conclusions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/>
              <a:t>The End of Life Vehicles Directive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52600" y="1071546"/>
            <a:ext cx="6934200" cy="5481654"/>
          </a:xfrm>
        </p:spPr>
        <p:txBody>
          <a:bodyPr/>
          <a:lstStyle/>
          <a:p>
            <a:pPr eaLnBrk="1" hangingPunct="1"/>
            <a:r>
              <a:rPr lang="en-GB" sz="2000" dirty="0"/>
              <a:t>One of the first ‘Producer Responsibility’ Directives (adopted by EP &amp; EC September 2000)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Manufacturers financially and legally responsible for product environmental impacts</a:t>
            </a:r>
          </a:p>
          <a:p>
            <a:pPr eaLnBrk="1" hangingPunct="1"/>
            <a:endParaRPr lang="en-GB" sz="2000" dirty="0"/>
          </a:p>
          <a:p>
            <a:pPr lvl="1" eaLnBrk="1" hangingPunct="1"/>
            <a:r>
              <a:rPr lang="en-GB" sz="1800" dirty="0"/>
              <a:t>Recycling targets</a:t>
            </a:r>
          </a:p>
          <a:p>
            <a:pPr lvl="1" eaLnBrk="1" hangingPunct="1">
              <a:buFontTx/>
              <a:buNone/>
            </a:pPr>
            <a:endParaRPr lang="en-GB" sz="1800" dirty="0"/>
          </a:p>
          <a:p>
            <a:pPr lvl="1" eaLnBrk="1" hangingPunct="1"/>
            <a:r>
              <a:rPr lang="en-GB" sz="1800" dirty="0"/>
              <a:t>Hazardous substance content</a:t>
            </a:r>
          </a:p>
          <a:p>
            <a:pPr lvl="1" eaLnBrk="1" hangingPunct="1"/>
            <a:endParaRPr lang="en-GB" sz="1800" dirty="0"/>
          </a:p>
          <a:p>
            <a:pPr lvl="1" eaLnBrk="1" hangingPunct="1">
              <a:buFont typeface="Wingdings"/>
              <a:buChar char="à"/>
            </a:pPr>
            <a:r>
              <a:rPr lang="en-GB" sz="1800" dirty="0">
                <a:sym typeface="Wingdings" pitchFamily="2" charset="2"/>
              </a:rPr>
              <a:t>Lead, Mercury, Cadmium &amp; </a:t>
            </a:r>
            <a:r>
              <a:rPr lang="en-GB" sz="1800" dirty="0" err="1">
                <a:sym typeface="Wingdings" pitchFamily="2" charset="2"/>
              </a:rPr>
              <a:t>Hexavalent</a:t>
            </a:r>
            <a:r>
              <a:rPr lang="en-GB" sz="1800" dirty="0">
                <a:sym typeface="Wingdings" pitchFamily="2" charset="2"/>
              </a:rPr>
              <a:t> Chromium banned from July 2002 onwards, with exemptions provided in Annex II</a:t>
            </a:r>
          </a:p>
          <a:p>
            <a:pPr lvl="1" eaLnBrk="1" hangingPunct="1">
              <a:buFontTx/>
              <a:buChar char="-"/>
            </a:pPr>
            <a:endParaRPr lang="en-GB" sz="1800" dirty="0">
              <a:sym typeface="Wingdings" pitchFamily="2" charset="2"/>
            </a:endParaRPr>
          </a:p>
          <a:p>
            <a:pPr lvl="1" eaLnBrk="1" hangingPunct="1">
              <a:buFontTx/>
              <a:buChar char="-"/>
            </a:pPr>
            <a:r>
              <a:rPr lang="en-GB" sz="1800" dirty="0">
                <a:sym typeface="Wingdings" pitchFamily="2" charset="2"/>
              </a:rPr>
              <a:t>Applies to materials present in the vehicle at point of sale, per homogenous material</a:t>
            </a:r>
          </a:p>
          <a:p>
            <a:pPr lvl="1" eaLnBrk="1" hangingPunct="1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Timetable for phase out of Cr6+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857356" y="2143116"/>
          <a:ext cx="6934200" cy="372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390">
                <a:tc>
                  <a:txBody>
                    <a:bodyPr/>
                    <a:lstStyle/>
                    <a:p>
                      <a:r>
                        <a:rPr lang="en-GB" dirty="0"/>
                        <a:t>Annex II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Exemption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Exemption Expiry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1</a:t>
                      </a:r>
                      <a:r>
                        <a:rPr lang="en-GB" sz="1600" baseline="30000" dirty="0"/>
                        <a:t>st</a:t>
                      </a:r>
                      <a:r>
                        <a:rPr lang="en-GB" sz="1600" dirty="0"/>
                        <a:t> Annex II (29/06/2002)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Corrosion preventive coatings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</a:t>
                      </a:r>
                      <a:r>
                        <a:rPr lang="en-GB" sz="1600" baseline="30000" dirty="0"/>
                        <a:t>st</a:t>
                      </a:r>
                      <a:r>
                        <a:rPr lang="en-GB" sz="1600" dirty="0"/>
                        <a:t> July 2007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390">
                <a:tc>
                  <a:txBody>
                    <a:bodyPr/>
                    <a:lstStyle/>
                    <a:p>
                      <a:r>
                        <a:rPr lang="en-GB" sz="1600" dirty="0"/>
                        <a:t>2</a:t>
                      </a:r>
                      <a:r>
                        <a:rPr lang="en-GB" sz="1600" baseline="30000" dirty="0"/>
                        <a:t>nd</a:t>
                      </a:r>
                      <a:r>
                        <a:rPr lang="en-GB" sz="1600" dirty="0"/>
                        <a:t> Annex II (30/09/2005)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Corrosion preventive coatings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1</a:t>
                      </a:r>
                      <a:r>
                        <a:rPr lang="en-GB" sz="1600" baseline="30000" dirty="0"/>
                        <a:t>st</a:t>
                      </a:r>
                      <a:r>
                        <a:rPr lang="en-GB" sz="1600" dirty="0"/>
                        <a:t> July 2007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2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Corrosion preventive coatings related to bolt and nut</a:t>
                      </a:r>
                    </a:p>
                    <a:p>
                      <a:r>
                        <a:rPr lang="en-GB" sz="1600" dirty="0"/>
                        <a:t>assemblies for chassis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</a:t>
                      </a:r>
                      <a:r>
                        <a:rPr lang="en-GB" sz="1600" baseline="30000" dirty="0"/>
                        <a:t>st</a:t>
                      </a:r>
                      <a:r>
                        <a:rPr lang="en-GB" sz="1600" dirty="0"/>
                        <a:t> July 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390">
                <a:tc>
                  <a:txBody>
                    <a:bodyPr/>
                    <a:lstStyle/>
                    <a:p>
                      <a:r>
                        <a:rPr lang="en-GB" sz="1600" dirty="0"/>
                        <a:t>3</a:t>
                      </a:r>
                      <a:r>
                        <a:rPr lang="en-GB" sz="1600" baseline="30000" dirty="0"/>
                        <a:t>rd</a:t>
                      </a:r>
                      <a:r>
                        <a:rPr lang="en-GB" sz="1600" dirty="0"/>
                        <a:t> Annex II (23/08/2008)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spare parts for vehicles put on</a:t>
                      </a:r>
                    </a:p>
                    <a:p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market before 1 July 2007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39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spare parts for vehicles put on</a:t>
                      </a:r>
                    </a:p>
                    <a:p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market before 1 July 2008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5918" y="1214422"/>
            <a:ext cx="69294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Phase out process in line with industry progress in finding alternative materials &amp; processes – Process overseen by EC Technical Adaptation Committee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600" dirty="0"/>
          </a:p>
          <a:p>
            <a:r>
              <a:rPr lang="en-GB" sz="1600" dirty="0"/>
              <a:t>Note: </a:t>
            </a:r>
            <a:r>
              <a:rPr lang="en-GB" sz="1600" dirty="0" err="1"/>
              <a:t>Hexavalent</a:t>
            </a:r>
            <a:r>
              <a:rPr lang="en-GB" sz="1600" dirty="0"/>
              <a:t> plating processes not banned, only amounts of unreduced Cr6+ that remain in the coating</a:t>
            </a:r>
          </a:p>
          <a:p>
            <a:r>
              <a:rPr lang="en-GB" sz="1600" dirty="0">
                <a:sym typeface="Wingdings" pitchFamily="2" charset="2"/>
              </a:rPr>
              <a:t>  Alternatives required to Cr6+ </a:t>
            </a:r>
            <a:r>
              <a:rPr lang="en-GB" sz="1600" dirty="0" err="1">
                <a:sym typeface="Wingdings" pitchFamily="2" charset="2"/>
              </a:rPr>
              <a:t>passivations</a:t>
            </a:r>
            <a:r>
              <a:rPr lang="en-GB" sz="1600" dirty="0">
                <a:sym typeface="Wingdings" pitchFamily="2" charset="2"/>
              </a:rPr>
              <a:t> (mainly Cr3+ processes)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490518"/>
          </a:xfrm>
        </p:spPr>
        <p:txBody>
          <a:bodyPr/>
          <a:lstStyle/>
          <a:p>
            <a:r>
              <a:rPr lang="en-GB" sz="2400" dirty="0"/>
              <a:t>How did Auto implement the phase out?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85918" y="1214422"/>
            <a:ext cx="271464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OEM Trade Organisations:</a:t>
            </a:r>
          </a:p>
          <a:p>
            <a:r>
              <a:rPr lang="en-GB" sz="1200" dirty="0"/>
              <a:t>ACEA, JAMA, KAMA, SMMT etc</a:t>
            </a:r>
          </a:p>
          <a:p>
            <a:pPr>
              <a:buFontTx/>
              <a:buChar char="-"/>
            </a:pPr>
            <a:r>
              <a:rPr lang="en-GB" sz="1200" dirty="0"/>
              <a:t>Lobbying to ensure phase out timetable is feasible</a:t>
            </a:r>
          </a:p>
          <a:p>
            <a:pPr>
              <a:buFontTx/>
              <a:buChar char="-"/>
            </a:pPr>
            <a:r>
              <a:rPr lang="en-GB" sz="1200" dirty="0"/>
              <a:t>Awareness raising in the supply chain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5918" y="2786058"/>
            <a:ext cx="271464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Plating Trade Organisations:</a:t>
            </a:r>
          </a:p>
          <a:p>
            <a:r>
              <a:rPr lang="en-GB" sz="1200" dirty="0"/>
              <a:t>- R&amp;D of alternative plating technologies</a:t>
            </a:r>
          </a:p>
          <a:p>
            <a:r>
              <a:rPr lang="en-GB" sz="1200" dirty="0"/>
              <a:t>- Informing members of forthcoming legislation &amp; key deadlines</a:t>
            </a:r>
          </a:p>
          <a:p>
            <a:r>
              <a:rPr lang="en-GB" sz="1200" dirty="0"/>
              <a:t>- Lobbying regulators and other industry trade organisations in members interests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85918" y="4786322"/>
            <a:ext cx="271464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Government bodies:</a:t>
            </a:r>
          </a:p>
          <a:p>
            <a:pPr>
              <a:buFontTx/>
              <a:buChar char="-"/>
            </a:pPr>
            <a:r>
              <a:rPr lang="en-GB" sz="1200" dirty="0"/>
              <a:t> Awareness raising</a:t>
            </a:r>
          </a:p>
          <a:p>
            <a:r>
              <a:rPr lang="en-GB" sz="1200" dirty="0"/>
              <a:t>- Transposition of Directive into National legislation</a:t>
            </a:r>
          </a:p>
          <a:p>
            <a:r>
              <a:rPr lang="en-GB" sz="1200" dirty="0"/>
              <a:t>- Regulation (Primarily at type approval)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572000" y="642918"/>
            <a:ext cx="4400550" cy="5910267"/>
            <a:chOff x="4572000" y="642918"/>
            <a:chExt cx="4400550" cy="5910267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0" y="642918"/>
              <a:ext cx="4400550" cy="5910267"/>
              <a:chOff x="4600575" y="925513"/>
              <a:chExt cx="4400550" cy="5267325"/>
            </a:xfrm>
          </p:grpSpPr>
          <p:pic>
            <p:nvPicPr>
              <p:cNvPr id="8" name="Picture 4" descr="imds graphic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00575" y="925513"/>
                <a:ext cx="4400550" cy="5267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243517" y="5509515"/>
                <a:ext cx="558800" cy="24686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200" b="1" dirty="0">
                    <a:latin typeface="+mj-lt"/>
                  </a:rPr>
                  <a:t>HP</a:t>
                </a:r>
                <a:endParaRPr lang="en-GB" b="1" dirty="0">
                  <a:latin typeface="+mj-lt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 bwMode="auto">
            <a:xfrm>
              <a:off x="4786314" y="4714884"/>
              <a:ext cx="1285884" cy="42862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2066" y="4786322"/>
              <a:ext cx="785818" cy="27699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200" b="1" dirty="0" err="1">
                  <a:latin typeface="+mj-lt"/>
                </a:rPr>
                <a:t>Platers</a:t>
              </a:r>
              <a:endParaRPr lang="en-GB" b="1" dirty="0"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4480" y="4143380"/>
            <a:ext cx="3429024" cy="1938992"/>
            <a:chOff x="1785918" y="642918"/>
            <a:chExt cx="3429024" cy="1938992"/>
          </a:xfrm>
        </p:grpSpPr>
        <p:sp>
          <p:nvSpPr>
            <p:cNvPr id="18" name="TextBox 17"/>
            <p:cNvSpPr txBox="1"/>
            <p:nvPr/>
          </p:nvSpPr>
          <p:spPr>
            <a:xfrm>
              <a:off x="1785918" y="642918"/>
              <a:ext cx="2714644" cy="193899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GB" sz="1200" dirty="0"/>
                <a:t> R&amp;D of Cr6+ free alternatives – Cr3+</a:t>
              </a:r>
            </a:p>
            <a:p>
              <a:pPr>
                <a:buFontTx/>
                <a:buChar char="-"/>
              </a:pPr>
              <a:r>
                <a:rPr lang="en-GB" sz="1200" dirty="0"/>
                <a:t> Respond to new plating specifications received from customers</a:t>
              </a:r>
            </a:p>
            <a:p>
              <a:pPr>
                <a:buFontTx/>
                <a:buChar char="-"/>
              </a:pPr>
              <a:r>
                <a:rPr lang="en-GB" sz="1200" dirty="0"/>
                <a:t> Plan for meeting requirements of automotive &amp; non automotive customers (Cr6+ plating not banned in all their industries – only EEE)</a:t>
              </a:r>
            </a:p>
            <a:p>
              <a:pPr>
                <a:buFontTx/>
                <a:buChar char="-"/>
              </a:pPr>
              <a:endParaRPr lang="en-GB" sz="1200" dirty="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 bwMode="auto">
            <a:xfrm flipV="1">
              <a:off x="4500562" y="1428737"/>
              <a:ext cx="714380" cy="1836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1785918" y="642918"/>
            <a:ext cx="3429024" cy="1569660"/>
            <a:chOff x="1785918" y="642918"/>
            <a:chExt cx="3429024" cy="1569660"/>
          </a:xfrm>
        </p:grpSpPr>
        <p:sp>
          <p:nvSpPr>
            <p:cNvPr id="10" name="TextBox 9"/>
            <p:cNvSpPr txBox="1"/>
            <p:nvPr/>
          </p:nvSpPr>
          <p:spPr>
            <a:xfrm>
              <a:off x="1785918" y="642918"/>
              <a:ext cx="2714644" cy="15696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GB" sz="1200" dirty="0"/>
                <a:t>Update of engineering standards</a:t>
              </a:r>
            </a:p>
            <a:p>
              <a:pPr>
                <a:buFontTx/>
                <a:buChar char="-"/>
              </a:pPr>
              <a:r>
                <a:rPr lang="en-GB" sz="1200" dirty="0"/>
                <a:t>Awareness raising with Tier 1s</a:t>
              </a:r>
            </a:p>
            <a:p>
              <a:pPr>
                <a:buFontTx/>
                <a:buChar char="-"/>
              </a:pPr>
              <a:r>
                <a:rPr lang="en-GB" sz="1200" dirty="0"/>
                <a:t>Check Tier 1s have substitution plan in place</a:t>
              </a:r>
            </a:p>
            <a:p>
              <a:pPr>
                <a:buFontTx/>
                <a:buChar char="-"/>
              </a:pPr>
              <a:r>
                <a:rPr lang="en-GB" sz="1200" dirty="0"/>
                <a:t>Plan new models to be Cr6+ free</a:t>
              </a:r>
            </a:p>
            <a:p>
              <a:pPr>
                <a:buFontTx/>
                <a:buChar char="-"/>
              </a:pPr>
              <a:r>
                <a:rPr lang="en-GB" sz="1200" dirty="0"/>
                <a:t>Implement plan for existing models </a:t>
              </a:r>
            </a:p>
            <a:p>
              <a:pPr>
                <a:buFontTx/>
                <a:buChar char="-"/>
              </a:pPr>
              <a:r>
                <a:rPr lang="en-GB" sz="1200" dirty="0"/>
                <a:t>Monitor IMDS submissions to confirm compliance status</a:t>
              </a: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 bwMode="auto">
            <a:xfrm flipV="1">
              <a:off x="4500562" y="928670"/>
              <a:ext cx="714380" cy="4990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1714480" y="1714488"/>
            <a:ext cx="3429024" cy="2492990"/>
            <a:chOff x="1785918" y="642918"/>
            <a:chExt cx="3429024" cy="2492990"/>
          </a:xfrm>
        </p:grpSpPr>
        <p:sp>
          <p:nvSpPr>
            <p:cNvPr id="15" name="TextBox 14"/>
            <p:cNvSpPr txBox="1"/>
            <p:nvPr/>
          </p:nvSpPr>
          <p:spPr>
            <a:xfrm>
              <a:off x="1785918" y="642918"/>
              <a:ext cx="2714644" cy="249299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GB" sz="1200" dirty="0"/>
                <a:t>Inform sub suppliers of OEM requirements for phase out of Cr6+ (e.g. Deadlines for crossover of existing parts, ensure new parts Cr6+ free)</a:t>
              </a:r>
            </a:p>
            <a:p>
              <a:pPr>
                <a:buFontTx/>
                <a:buChar char="-"/>
              </a:pPr>
              <a:r>
                <a:rPr lang="en-GB" sz="1200" dirty="0"/>
                <a:t>Gather IMDS data from suppliers to check compliance status, report part content to customers in IMDS</a:t>
              </a:r>
            </a:p>
            <a:p>
              <a:pPr>
                <a:buFontTx/>
                <a:buChar char="-"/>
              </a:pPr>
              <a:r>
                <a:rPr lang="en-GB" sz="1200" dirty="0"/>
                <a:t>Audit of </a:t>
              </a:r>
              <a:r>
                <a:rPr lang="en-GB" sz="1200" dirty="0" err="1"/>
                <a:t>platers</a:t>
              </a:r>
              <a:r>
                <a:rPr lang="en-GB" sz="1200" dirty="0"/>
                <a:t> where necessary to check processes – risk of contamination where Cr6+ &amp; non Cr6+ lines running side by side</a:t>
              </a:r>
            </a:p>
            <a:p>
              <a:pPr>
                <a:buFontTx/>
                <a:buChar char="-"/>
              </a:pPr>
              <a:endParaRPr lang="en-GB" sz="1200" dirty="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 flipV="1">
              <a:off x="4500562" y="928680"/>
              <a:ext cx="714380" cy="9607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74638"/>
            <a:ext cx="7043758" cy="490537"/>
          </a:xfrm>
        </p:spPr>
        <p:txBody>
          <a:bodyPr/>
          <a:lstStyle/>
          <a:p>
            <a:r>
              <a:rPr lang="en-GB" sz="3200" dirty="0"/>
              <a:t>Key Lessons Learned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1785918" y="1000108"/>
            <a:ext cx="6934200" cy="5181600"/>
          </a:xfrm>
        </p:spPr>
        <p:txBody>
          <a:bodyPr/>
          <a:lstStyle/>
          <a:p>
            <a:r>
              <a:rPr lang="en-GB" dirty="0"/>
              <a:t>Planning &amp; Awareness</a:t>
            </a:r>
          </a:p>
          <a:p>
            <a:pPr lvl="1"/>
            <a:r>
              <a:rPr lang="en-GB" dirty="0"/>
              <a:t>Companies that are proactive and forward looking were well prepared for implementing change under ELV</a:t>
            </a:r>
          </a:p>
          <a:p>
            <a:pPr lvl="1"/>
            <a:r>
              <a:rPr lang="en-GB" dirty="0"/>
              <a:t>Areas of weakness tended to be in lower tiers with less resource and who supply into other industries</a:t>
            </a:r>
          </a:p>
          <a:p>
            <a:pPr lvl="1"/>
            <a:r>
              <a:rPr lang="en-GB" dirty="0"/>
              <a:t>Suppliers outside of the EU presented a higher risk where awareness is lower than the EU, and local markets do not ban Cr6+ deposits</a:t>
            </a:r>
          </a:p>
          <a:p>
            <a:pPr lvl="1"/>
            <a:endParaRPr lang="en-GB" dirty="0"/>
          </a:p>
          <a:p>
            <a:pPr lvl="1">
              <a:buFont typeface="Wingdings"/>
              <a:buChar char="à"/>
            </a:pPr>
            <a:r>
              <a:rPr lang="en-GB" dirty="0">
                <a:sym typeface="Wingdings" pitchFamily="2" charset="2"/>
              </a:rPr>
              <a:t>Understanding your exposure to restricted substances, and planning ahead for compliance is key</a:t>
            </a:r>
          </a:p>
          <a:p>
            <a:pPr lvl="1">
              <a:buFont typeface="Wingdings"/>
              <a:buChar char="à"/>
            </a:pPr>
            <a:r>
              <a:rPr lang="en-GB" dirty="0">
                <a:sym typeface="Wingdings" pitchFamily="2" charset="2"/>
              </a:rPr>
              <a:t>Supply chain needs to work in concert, therefore: </a:t>
            </a:r>
          </a:p>
          <a:p>
            <a:pPr lvl="2">
              <a:buNone/>
            </a:pPr>
            <a:r>
              <a:rPr lang="en-GB" sz="1800" dirty="0">
                <a:sym typeface="Wingdings" pitchFamily="2" charset="2"/>
              </a:rPr>
              <a:t>- Communication of requirements throughout supply chain is critical</a:t>
            </a:r>
          </a:p>
          <a:p>
            <a:pPr lvl="2">
              <a:buNone/>
            </a:pPr>
            <a:r>
              <a:rPr lang="en-GB" sz="1800" dirty="0">
                <a:sym typeface="Wingdings" pitchFamily="2" charset="2"/>
              </a:rPr>
              <a:t>- As is, identifying areas of weakness and applying appropriate mitigation </a:t>
            </a:r>
          </a:p>
          <a:p>
            <a:pPr lvl="2">
              <a:buFontTx/>
              <a:buChar char="-"/>
            </a:pPr>
            <a:endParaRPr lang="en-GB" dirty="0">
              <a:sym typeface="Wingdings" pitchFamily="2" charset="2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Key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2984"/>
            <a:ext cx="6934200" cy="5181600"/>
          </a:xfrm>
        </p:spPr>
        <p:txBody>
          <a:bodyPr/>
          <a:lstStyle/>
          <a:p>
            <a:r>
              <a:rPr lang="en-GB" dirty="0"/>
              <a:t>Commercial Impact</a:t>
            </a:r>
          </a:p>
          <a:p>
            <a:pPr lvl="1"/>
            <a:r>
              <a:rPr lang="en-GB" dirty="0"/>
              <a:t>Cr3+ </a:t>
            </a:r>
            <a:r>
              <a:rPr lang="en-GB" dirty="0" err="1"/>
              <a:t>platings</a:t>
            </a:r>
            <a:r>
              <a:rPr lang="en-GB" dirty="0"/>
              <a:t> are generally more expensive than Cr6+ (and use more energy)</a:t>
            </a:r>
          </a:p>
          <a:p>
            <a:pPr lvl="1"/>
            <a:r>
              <a:rPr lang="en-GB" dirty="0"/>
              <a:t>Some parts require requalification following a change</a:t>
            </a:r>
          </a:p>
          <a:p>
            <a:pPr lvl="1"/>
            <a:r>
              <a:rPr lang="en-GB" dirty="0"/>
              <a:t>Cr6+ alternatives did not always perform as well resulting in commercial impact</a:t>
            </a:r>
          </a:p>
          <a:p>
            <a:pPr lvl="1"/>
            <a:r>
              <a:rPr lang="en-GB" dirty="0"/>
              <a:t>PPAP of engineering changes on cross over parts can be costly</a:t>
            </a:r>
          </a:p>
          <a:p>
            <a:pPr lvl="1"/>
            <a:endParaRPr lang="en-GB" dirty="0"/>
          </a:p>
          <a:p>
            <a:pPr lvl="1">
              <a:buFont typeface="Wingdings"/>
              <a:buChar char="à"/>
            </a:pPr>
            <a:r>
              <a:rPr lang="en-GB" dirty="0">
                <a:sym typeface="Wingdings" pitchFamily="2" charset="2"/>
              </a:rPr>
              <a:t>Commercial impact of implementing a phase out needs to be assessed:</a:t>
            </a:r>
          </a:p>
          <a:p>
            <a:pPr lvl="1"/>
            <a:r>
              <a:rPr lang="en-GB" dirty="0">
                <a:sym typeface="Wingdings" pitchFamily="2" charset="2"/>
              </a:rPr>
              <a:t>Costs need to be negotiated between customer &amp; supplier</a:t>
            </a:r>
          </a:p>
          <a:p>
            <a:pPr lvl="1"/>
            <a:r>
              <a:rPr lang="en-GB" dirty="0">
                <a:sym typeface="Wingdings" pitchFamily="2" charset="2"/>
              </a:rPr>
              <a:t>How will the alternative impact on your business?</a:t>
            </a:r>
          </a:p>
          <a:p>
            <a:pPr lvl="1"/>
            <a:r>
              <a:rPr lang="en-GB" dirty="0">
                <a:sym typeface="Wingdings" pitchFamily="2" charset="2"/>
              </a:rPr>
              <a:t>Changes need to be tailored into the production lifecycle as far as possible to minimise cost – plan future production to account for phase outs occurring during production lifecycle</a:t>
            </a:r>
          </a:p>
          <a:p>
            <a:pPr lvl="1">
              <a:buNone/>
            </a:pPr>
            <a:endParaRPr lang="en-GB" dirty="0">
              <a:sym typeface="Wingdings" pitchFamily="2" charset="2"/>
            </a:endParaRPr>
          </a:p>
          <a:p>
            <a:pPr>
              <a:buFontTx/>
              <a:buChar char="-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Key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71546"/>
            <a:ext cx="6934200" cy="5481654"/>
          </a:xfrm>
        </p:spPr>
        <p:txBody>
          <a:bodyPr/>
          <a:lstStyle/>
          <a:p>
            <a:r>
              <a:rPr lang="en-GB" dirty="0"/>
              <a:t>Technical issues</a:t>
            </a:r>
          </a:p>
          <a:p>
            <a:pPr lvl="1"/>
            <a:r>
              <a:rPr lang="en-GB" dirty="0"/>
              <a:t>Alternatives often did not perform as well as the original (e.g. no self healing in cr3+ alternatives)</a:t>
            </a:r>
          </a:p>
          <a:p>
            <a:pPr lvl="1"/>
            <a:r>
              <a:rPr lang="en-GB" dirty="0"/>
              <a:t>Change in plating often required requalification and redesign of the part to ensure fitness for purpose.  (e.g. Different torque characteristics on fasteners)</a:t>
            </a:r>
          </a:p>
          <a:p>
            <a:pPr lvl="1"/>
            <a:endParaRPr lang="en-GB" dirty="0"/>
          </a:p>
          <a:p>
            <a:pPr lvl="1">
              <a:buFont typeface="Wingdings"/>
              <a:buChar char="à"/>
            </a:pPr>
            <a:r>
              <a:rPr lang="en-GB" dirty="0">
                <a:sym typeface="Wingdings" pitchFamily="2" charset="2"/>
              </a:rPr>
              <a:t>Technical issues associated with a phase out need to be thoroughly understood and risk assessed:</a:t>
            </a:r>
          </a:p>
          <a:p>
            <a:pPr lvl="1"/>
            <a:r>
              <a:rPr lang="en-GB" dirty="0">
                <a:sym typeface="Wingdings" pitchFamily="2" charset="2"/>
              </a:rPr>
              <a:t>Future product liabilities, recalls? </a:t>
            </a:r>
          </a:p>
          <a:p>
            <a:pPr lvl="1"/>
            <a:r>
              <a:rPr lang="en-GB" dirty="0">
                <a:sym typeface="Wingdings" pitchFamily="2" charset="2"/>
              </a:rPr>
              <a:t>Requalification of part or material required?</a:t>
            </a:r>
          </a:p>
          <a:p>
            <a:pPr lvl="1"/>
            <a:r>
              <a:rPr lang="en-GB" dirty="0">
                <a:sym typeface="Wingdings" pitchFamily="2" charset="2"/>
              </a:rPr>
              <a:t>What will the commercial impact be, how can this be mitigated?</a:t>
            </a:r>
          </a:p>
          <a:p>
            <a:pPr lvl="1">
              <a:buNone/>
            </a:pPr>
            <a:endParaRPr lang="en-GB" dirty="0">
              <a:sym typeface="Wingdings" pitchFamily="2" charset="2"/>
            </a:endParaRPr>
          </a:p>
          <a:p>
            <a:pPr lvl="1"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PR Consulting Them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EPR Consulting Theme</Template>
  <TotalTime>2</TotalTime>
  <Words>1711</Words>
  <Application>Microsoft Office PowerPoint</Application>
  <PresentationFormat>On-screen Show (4:3)</PresentationFormat>
  <Paragraphs>263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Times New Roman</vt:lpstr>
      <vt:lpstr>Wingdings</vt:lpstr>
      <vt:lpstr>EPR Consulting Theme</vt:lpstr>
      <vt:lpstr>A Business Management Systems Approach to Compliance  - Lesson learnt from ELV Directive</vt:lpstr>
      <vt:lpstr>EPR Consulting</vt:lpstr>
      <vt:lpstr>Outline</vt:lpstr>
      <vt:lpstr>The End of Life Vehicles Directive</vt:lpstr>
      <vt:lpstr>Timetable for phase out of Cr6+</vt:lpstr>
      <vt:lpstr>How did Auto implement the phase out?</vt:lpstr>
      <vt:lpstr>Key Lessons Learned</vt:lpstr>
      <vt:lpstr>Key Lessons Learned</vt:lpstr>
      <vt:lpstr>Key Lessons Learned</vt:lpstr>
      <vt:lpstr>Key Lessons Learned</vt:lpstr>
      <vt:lpstr>Legislation Trend - Restricting Substances in Manufacturing</vt:lpstr>
      <vt:lpstr>Trends in Compliance (Continued)</vt:lpstr>
      <vt:lpstr>Managing Restricted Substances within your BMS</vt:lpstr>
      <vt:lpstr>Managing Restricted Substances Across an Industry</vt:lpstr>
      <vt:lpstr>Automotive Preparations for REACH</vt:lpstr>
      <vt:lpstr>Summary &amp; 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 Martin</dc:creator>
  <cp:lastModifiedBy>Will Martin</cp:lastModifiedBy>
  <cp:revision>83</cp:revision>
  <dcterms:created xsi:type="dcterms:W3CDTF">2009-06-04T13:34:06Z</dcterms:created>
  <dcterms:modified xsi:type="dcterms:W3CDTF">2017-01-03T10:03:13Z</dcterms:modified>
</cp:coreProperties>
</file>